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3" r:id="rId2"/>
    <p:sldId id="284" r:id="rId3"/>
    <p:sldId id="288" r:id="rId4"/>
    <p:sldId id="290" r:id="rId5"/>
    <p:sldId id="291" r:id="rId6"/>
    <p:sldId id="285" r:id="rId7"/>
    <p:sldId id="286" r:id="rId8"/>
    <p:sldId id="287" r:id="rId9"/>
    <p:sldId id="295" r:id="rId10"/>
    <p:sldId id="294" r:id="rId11"/>
    <p:sldId id="292" r:id="rId12"/>
    <p:sldId id="299" r:id="rId13"/>
    <p:sldId id="296" r:id="rId14"/>
    <p:sldId id="297" r:id="rId15"/>
    <p:sldId id="298" r:id="rId16"/>
    <p:sldId id="289" r:id="rId17"/>
    <p:sldId id="300" r:id="rId18"/>
    <p:sldId id="301" r:id="rId19"/>
    <p:sldId id="302" r:id="rId20"/>
    <p:sldId id="303" r:id="rId21"/>
    <p:sldId id="304" r:id="rId22"/>
    <p:sldId id="306" r:id="rId23"/>
    <p:sldId id="307" r:id="rId24"/>
    <p:sldId id="308" r:id="rId25"/>
    <p:sldId id="305" r:id="rId26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07373"/>
    <a:srgbClr val="E0CD21"/>
    <a:srgbClr val="343537"/>
    <a:srgbClr val="98C144"/>
    <a:srgbClr val="CE8029"/>
    <a:srgbClr val="6BA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7" autoAdjust="0"/>
    <p:restoredTop sz="79006" autoAdjust="0"/>
  </p:normalViewPr>
  <p:slideViewPr>
    <p:cSldViewPr snapToGrid="0" snapToObjects="1">
      <p:cViewPr varScale="1">
        <p:scale>
          <a:sx n="85" d="100"/>
          <a:sy n="85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762B7-1575-4FBF-BC08-A348E198C33D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81513"/>
            <a:ext cx="5619750" cy="3667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5ACAF-468D-4D64-8EE1-C0BAE378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Difficult</a:t>
            </a:r>
            <a:r>
              <a:rPr lang="en-US" baseline="0" dirty="0" smtClean="0"/>
              <a:t> to collect complex data</a:t>
            </a:r>
          </a:p>
          <a:p>
            <a:r>
              <a:rPr lang="en-US" baseline="0" dirty="0" smtClean="0"/>
              <a:t>Difficult to collect data in long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5ACAF-468D-4D64-8EE1-C0BAE37807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3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GIS-based</a:t>
            </a:r>
          </a:p>
          <a:p>
            <a:endParaRPr lang="en-CA" dirty="0" smtClean="0"/>
          </a:p>
          <a:p>
            <a:r>
              <a:rPr lang="en-CA" dirty="0" smtClean="0"/>
              <a:t>How to use spatial relationships:  patches to get the right size openings, roads to cluster harvest, mills</a:t>
            </a:r>
            <a:r>
              <a:rPr lang="en-CA" baseline="0" dirty="0" smtClean="0"/>
              <a:t> to balance allocation and haul costs</a:t>
            </a: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6DA7B-E4B8-4C64-9C5D-D9002F47C3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8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polygon as basic spatial feature</a:t>
            </a:r>
          </a:p>
          <a:p>
            <a:r>
              <a:rPr lang="en-US" dirty="0" smtClean="0"/>
              <a:t>Not just a table of numbers</a:t>
            </a:r>
          </a:p>
          <a:p>
            <a:r>
              <a:rPr lang="en-US" dirty="0" smtClean="0"/>
              <a:t>Since it is polygon-based, spatial, have awareness</a:t>
            </a:r>
            <a:r>
              <a:rPr lang="en-US" baseline="0" dirty="0" smtClean="0"/>
              <a:t> of proximity to other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664E-2457-4534-8EDC-BBB9228590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75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GIS-based</a:t>
            </a:r>
          </a:p>
          <a:p>
            <a:endParaRPr lang="en-CA" dirty="0" smtClean="0"/>
          </a:p>
          <a:p>
            <a:r>
              <a:rPr lang="en-CA" dirty="0" smtClean="0"/>
              <a:t>How to use spatial relationships:  patches to get the right size openings, roads to cluster harvest, mills</a:t>
            </a:r>
            <a:r>
              <a:rPr lang="en-CA" baseline="0" dirty="0" smtClean="0"/>
              <a:t> to balance allocation and haul costs</a:t>
            </a: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6DA7B-E4B8-4C64-9C5D-D9002F47C3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99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polygon as basic spatial feature</a:t>
            </a:r>
          </a:p>
          <a:p>
            <a:r>
              <a:rPr lang="en-US" dirty="0" smtClean="0"/>
              <a:t>Not just a table of numbers</a:t>
            </a:r>
          </a:p>
          <a:p>
            <a:r>
              <a:rPr lang="en-US" dirty="0" smtClean="0"/>
              <a:t>Since it is polygon-based, spatial, have awareness</a:t>
            </a:r>
            <a:r>
              <a:rPr lang="en-US" baseline="0" dirty="0" smtClean="0"/>
              <a:t> of proximity to other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664E-2457-4534-8EDC-BBB9228590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24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GIS-based</a:t>
            </a:r>
          </a:p>
          <a:p>
            <a:endParaRPr lang="en-CA" dirty="0" smtClean="0"/>
          </a:p>
          <a:p>
            <a:r>
              <a:rPr lang="en-CA" dirty="0" smtClean="0"/>
              <a:t>How to use spatial relationships:  patches to get the right size openings, roads to cluster harvest, mills</a:t>
            </a:r>
            <a:r>
              <a:rPr lang="en-CA" baseline="0" dirty="0" smtClean="0"/>
              <a:t> to balance allocation and haul costs</a:t>
            </a: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6DA7B-E4B8-4C64-9C5D-D9002F47C3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2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GIS-based</a:t>
            </a:r>
          </a:p>
          <a:p>
            <a:endParaRPr lang="en-CA" dirty="0" smtClean="0"/>
          </a:p>
          <a:p>
            <a:r>
              <a:rPr lang="en-CA" dirty="0" smtClean="0"/>
              <a:t>How to use spatial relationships:  patches to get the right size openings, roads to cluster harvest, mills</a:t>
            </a:r>
            <a:r>
              <a:rPr lang="en-CA" baseline="0" dirty="0" smtClean="0"/>
              <a:t> to balance allocation and haul costs</a:t>
            </a: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6DA7B-E4B8-4C64-9C5D-D9002F47C3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93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GIS-based</a:t>
            </a:r>
          </a:p>
          <a:p>
            <a:endParaRPr lang="en-CA" dirty="0" smtClean="0"/>
          </a:p>
          <a:p>
            <a:r>
              <a:rPr lang="en-CA" dirty="0" smtClean="0"/>
              <a:t>How to use spatial relationships:  patches to get the right size openings, roads to cluster harvest, mills</a:t>
            </a:r>
            <a:r>
              <a:rPr lang="en-CA" baseline="0" dirty="0" smtClean="0"/>
              <a:t> to balance allocation and haul costs</a:t>
            </a: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6DA7B-E4B8-4C64-9C5D-D9002F47C3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1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GIS-based</a:t>
            </a:r>
          </a:p>
          <a:p>
            <a:endParaRPr lang="en-CA" dirty="0" smtClean="0"/>
          </a:p>
          <a:p>
            <a:r>
              <a:rPr lang="en-CA" dirty="0" smtClean="0"/>
              <a:t>How to use spatial relationships:  patches to get the right size openings, roads to cluster harvest, mills</a:t>
            </a:r>
            <a:r>
              <a:rPr lang="en-CA" baseline="0" dirty="0" smtClean="0"/>
              <a:t> to balance allocation and haul costs</a:t>
            </a: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6DA7B-E4B8-4C64-9C5D-D9002F47C3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98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GIS-based</a:t>
            </a:r>
          </a:p>
          <a:p>
            <a:endParaRPr lang="en-CA" dirty="0" smtClean="0"/>
          </a:p>
          <a:p>
            <a:r>
              <a:rPr lang="en-CA" dirty="0" smtClean="0"/>
              <a:t>How to use spatial relationships:  patches to get the right size openings, roads to cluster harvest, mills</a:t>
            </a:r>
            <a:r>
              <a:rPr lang="en-CA" baseline="0" dirty="0" smtClean="0"/>
              <a:t> to balance allocation and haul costs</a:t>
            </a: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6DA7B-E4B8-4C64-9C5D-D9002F47C3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89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GIS-based</a:t>
            </a:r>
          </a:p>
          <a:p>
            <a:endParaRPr lang="en-CA" dirty="0" smtClean="0"/>
          </a:p>
          <a:p>
            <a:r>
              <a:rPr lang="en-CA" dirty="0" smtClean="0"/>
              <a:t>How to use spatial relationships:  patches to get the right size openings, roads to cluster harvest, mills</a:t>
            </a:r>
            <a:r>
              <a:rPr lang="en-CA" baseline="0" dirty="0" smtClean="0"/>
              <a:t> to balance allocation and haul costs</a:t>
            </a: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6DA7B-E4B8-4C64-9C5D-D9002F47C3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7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can we</a:t>
            </a:r>
            <a:r>
              <a:rPr lang="en-US" baseline="0" dirty="0" smtClean="0"/>
              <a:t> integrate the operational piece to inform the strategic LTMD?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6DA7B-E4B8-4C64-9C5D-D9002F47C3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13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GIS-based</a:t>
            </a:r>
          </a:p>
          <a:p>
            <a:endParaRPr lang="en-CA" dirty="0" smtClean="0"/>
          </a:p>
          <a:p>
            <a:r>
              <a:rPr lang="en-CA" dirty="0" smtClean="0"/>
              <a:t>How to use spatial relationships:  patches to get the right size openings, roads to cluster harvest, mills</a:t>
            </a:r>
            <a:r>
              <a:rPr lang="en-CA" baseline="0" dirty="0" smtClean="0"/>
              <a:t> to balance allocation and haul costs</a:t>
            </a: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6DA7B-E4B8-4C64-9C5D-D9002F47C3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37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polygon as basic spatial feature</a:t>
            </a:r>
          </a:p>
          <a:p>
            <a:r>
              <a:rPr lang="en-US" dirty="0" smtClean="0"/>
              <a:t>Not just a table of numbers</a:t>
            </a:r>
          </a:p>
          <a:p>
            <a:r>
              <a:rPr lang="en-US" dirty="0" smtClean="0"/>
              <a:t>Since it is polygon-based, spatial, have awareness</a:t>
            </a:r>
            <a:r>
              <a:rPr lang="en-US" baseline="0" dirty="0" smtClean="0"/>
              <a:t> of proximity to other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664E-2457-4534-8EDC-BBB9228590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5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polygon as basic spatial feature</a:t>
            </a:r>
          </a:p>
          <a:p>
            <a:r>
              <a:rPr lang="en-US" dirty="0" smtClean="0"/>
              <a:t>Not just a table of numbers</a:t>
            </a:r>
          </a:p>
          <a:p>
            <a:r>
              <a:rPr lang="en-US" dirty="0" smtClean="0"/>
              <a:t>Since it is polygon-based, spatial, have awareness</a:t>
            </a:r>
            <a:r>
              <a:rPr lang="en-US" baseline="0" dirty="0" smtClean="0"/>
              <a:t> of proximity to other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664E-2457-4534-8EDC-BBB9228590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59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6DA7B-E4B8-4C64-9C5D-D9002F47C35B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5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polygon as basic spatial feature</a:t>
            </a:r>
          </a:p>
          <a:p>
            <a:r>
              <a:rPr lang="en-US" dirty="0" smtClean="0"/>
              <a:t>Not just a table of numbers</a:t>
            </a:r>
          </a:p>
          <a:p>
            <a:r>
              <a:rPr lang="en-US" dirty="0" smtClean="0"/>
              <a:t>Since it is polygon-based, spatial, have awareness</a:t>
            </a:r>
            <a:r>
              <a:rPr lang="en-US" baseline="0" dirty="0" smtClean="0"/>
              <a:t> of proximity to other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664E-2457-4534-8EDC-BBB9228590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52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that the app functions can exist on a server</a:t>
            </a:r>
          </a:p>
          <a:p>
            <a:r>
              <a:rPr lang="en-US" dirty="0" smtClean="0"/>
              <a:t>In forestry – this type of app does not work – yet</a:t>
            </a:r>
          </a:p>
          <a:p>
            <a:r>
              <a:rPr lang="en-US" dirty="0" smtClean="0"/>
              <a:t>Facebook, or </a:t>
            </a:r>
            <a:r>
              <a:rPr lang="en-US" dirty="0" err="1" smtClean="0"/>
              <a:t>instagram</a:t>
            </a:r>
            <a:r>
              <a:rPr lang="en-US" dirty="0" smtClean="0"/>
              <a:t> is an</a:t>
            </a:r>
            <a:r>
              <a:rPr lang="en-US" baseline="0" dirty="0" smtClean="0"/>
              <a:t> example of a connected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664E-2457-4534-8EDC-BBB9228590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21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 functions</a:t>
            </a:r>
            <a:r>
              <a:rPr lang="en-US" baseline="0" dirty="0" smtClean="0"/>
              <a:t> exist on the app</a:t>
            </a:r>
          </a:p>
          <a:p>
            <a:r>
              <a:rPr lang="en-US" baseline="0" dirty="0" smtClean="0"/>
              <a:t>A database</a:t>
            </a:r>
          </a:p>
          <a:p>
            <a:r>
              <a:rPr lang="en-US" baseline="0" dirty="0" smtClean="0"/>
              <a:t>Synch feature just synch’s data when connected</a:t>
            </a:r>
          </a:p>
          <a:p>
            <a:r>
              <a:rPr lang="en-US" baseline="0" dirty="0" smtClean="0"/>
              <a:t>Survey123 is a disconnected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664E-2457-4534-8EDC-BBB922859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polygon as basic spatial feature</a:t>
            </a:r>
          </a:p>
          <a:p>
            <a:r>
              <a:rPr lang="en-US" dirty="0" smtClean="0"/>
              <a:t>Not just a table of numbers</a:t>
            </a:r>
          </a:p>
          <a:p>
            <a:r>
              <a:rPr lang="en-US" dirty="0" smtClean="0"/>
              <a:t>Since it is polygon-based, spatial, have awareness</a:t>
            </a:r>
            <a:r>
              <a:rPr lang="en-US" baseline="0" dirty="0" smtClean="0"/>
              <a:t> of proximity to other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664E-2457-4534-8EDC-BBB9228590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1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err="1" smtClean="0"/>
              <a:t>Disdvantages</a:t>
            </a:r>
            <a:endParaRPr lang="en-CA" dirty="0" smtClean="0"/>
          </a:p>
          <a:p>
            <a:r>
              <a:rPr lang="en-CA" dirty="0" smtClean="0"/>
              <a:t>No longer supported</a:t>
            </a:r>
          </a:p>
          <a:p>
            <a:r>
              <a:rPr lang="en-CA" dirty="0" smtClean="0"/>
              <a:t>Interfaces were tough to use and design</a:t>
            </a:r>
          </a:p>
          <a:p>
            <a:r>
              <a:rPr lang="en-CA" dirty="0" smtClean="0"/>
              <a:t>Became the purview of professional, surveying apps</a:t>
            </a:r>
          </a:p>
          <a:p>
            <a:r>
              <a:rPr lang="en-CA" dirty="0" smtClean="0"/>
              <a:t>Actually still available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6DA7B-E4B8-4C64-9C5D-D9002F47C3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2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GIS-based</a:t>
            </a:r>
          </a:p>
          <a:p>
            <a:endParaRPr lang="en-CA" dirty="0" smtClean="0"/>
          </a:p>
          <a:p>
            <a:r>
              <a:rPr lang="en-CA" dirty="0" smtClean="0"/>
              <a:t>How to use spatial relationships:  patches to get the right size openings, roads to cluster harvest, mills</a:t>
            </a:r>
            <a:r>
              <a:rPr lang="en-CA" baseline="0" dirty="0" smtClean="0"/>
              <a:t> to balance allocation and haul costs</a:t>
            </a: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6DA7B-E4B8-4C64-9C5D-D9002F47C3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41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polygon as basic spatial feature</a:t>
            </a:r>
          </a:p>
          <a:p>
            <a:r>
              <a:rPr lang="en-US" dirty="0" smtClean="0"/>
              <a:t>Not just a table of numbers</a:t>
            </a:r>
          </a:p>
          <a:p>
            <a:r>
              <a:rPr lang="en-US" dirty="0" smtClean="0"/>
              <a:t>Since it is polygon-based, spatial, have awareness</a:t>
            </a:r>
            <a:r>
              <a:rPr lang="en-US" baseline="0" dirty="0" smtClean="0"/>
              <a:t> of proximity to other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664E-2457-4534-8EDC-BBB9228590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7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28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20">
        <p:fade/>
      </p:transition>
    </mc:Choice>
    <mc:Fallback xmlns="">
      <p:transition spd="med" advTm="642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6E2A2164-3137-664B-BC48-DF44F39264C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813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20">
        <p:fade/>
      </p:transition>
    </mc:Choice>
    <mc:Fallback xmlns="">
      <p:transition spd="med" advTm="642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536576"/>
            <a:ext cx="8020050" cy="77687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34353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838200" y="2432957"/>
            <a:ext cx="8020051" cy="344532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8C144"/>
              </a:buClr>
              <a:buSzPct val="150000"/>
              <a:buFontTx/>
              <a:buBlip>
                <a:blip r:embed="rId2"/>
              </a:buBlip>
              <a:defRPr sz="2400">
                <a:solidFill>
                  <a:srgbClr val="7073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98C144"/>
              </a:buClr>
              <a:buSzPct val="60000"/>
              <a:buFont typeface="Courier New" panose="02070309020205020404" pitchFamily="49" charset="0"/>
              <a:buChar char="►"/>
              <a:defRPr sz="2200">
                <a:solidFill>
                  <a:srgbClr val="7073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98C144"/>
              </a:buClr>
              <a:buSzPct val="50000"/>
              <a:buFont typeface="Courier New" panose="02070309020205020404" pitchFamily="49" charset="0"/>
              <a:buChar char="►"/>
              <a:defRPr>
                <a:solidFill>
                  <a:srgbClr val="7073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98C144"/>
              </a:buClr>
              <a:buSzPct val="50000"/>
              <a:buFont typeface="Courier New" panose="02070309020205020404" pitchFamily="49" charset="0"/>
              <a:buChar char="►"/>
              <a:defRPr>
                <a:solidFill>
                  <a:srgbClr val="7073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98C144"/>
              </a:buClr>
              <a:buSzPct val="50000"/>
              <a:buFont typeface="Courier New" panose="02070309020205020404" pitchFamily="49" charset="0"/>
              <a:buChar char="►"/>
              <a:defRPr>
                <a:solidFill>
                  <a:srgbClr val="7073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1317705"/>
            <a:ext cx="4990421" cy="497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200" baseline="0">
                <a:solidFill>
                  <a:srgbClr val="98C14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SECTION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A4985-7861-4A97-A6F5-0A4E41100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0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SECTION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A4985-7861-4A97-A6F5-0A4E41100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31391"/>
            <a:ext cx="10515600" cy="102412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0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E1776F07-460C-FB4F-BA90-2405B19BF6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287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20">
        <p:fade/>
      </p:transition>
    </mc:Choice>
    <mc:Fallback xmlns="">
      <p:transition spd="med" advTm="642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B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226CFC37-E7F1-1245-ABA6-4764AE23EA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30962" y="1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1431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20">
        <p:fade/>
      </p:transition>
    </mc:Choice>
    <mc:Fallback xmlns="">
      <p:transition spd="med" advTm="642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EDCA828F-C82B-9543-B3F5-BA91709B53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150D0843-0335-2C44-9090-651880F6289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2DC0E5D5-EE92-604E-AF99-2EE2FAD049A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1251C333-BF6E-154E-ADFA-7AE0DC2F891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3962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20">
        <p:fade/>
      </p:transition>
    </mc:Choice>
    <mc:Fallback xmlns="">
      <p:transition spd="med" advTm="642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75E3EED2-F8A8-E044-8366-7BBC7AE1ED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983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20">
        <p:fade/>
      </p:transition>
    </mc:Choice>
    <mc:Fallback xmlns="">
      <p:transition spd="med" advTm="642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E4A537AF-1C7D-FB46-8CCE-A59E546EA7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5914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20">
        <p:fade/>
      </p:transition>
    </mc:Choice>
    <mc:Fallback xmlns="">
      <p:transition spd="med" advTm="642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="" xmlns:a16="http://schemas.microsoft.com/office/drawing/2014/main" id="{7A639F0E-23C6-0B4A-B0CE-B02E5C0909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049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20">
        <p:fade/>
      </p:transition>
    </mc:Choice>
    <mc:Fallback xmlns="">
      <p:transition spd="med" advTm="642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2495417-77BF-344C-96D2-DB6CE0588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35624" y="68580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2470F1AD-0AED-5745-8EBB-FA399E687C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35624" y="347472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87766897-82DF-D742-B095-2FC302557F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90700" y="68580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14BD09EE-103F-2341-9ED6-B123D7A761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0700" y="347472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06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20">
        <p:fade/>
      </p:transition>
    </mc:Choice>
    <mc:Fallback xmlns="">
      <p:transition spd="med" advTm="642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2E3C355-22FB-1646-81C8-E78ECCDB8F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60087" y="2099850"/>
            <a:ext cx="3471826" cy="347182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EE800382-4C6B-C244-A338-E75BF86F68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5800" y="2099850"/>
            <a:ext cx="3471826" cy="347182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8C5FB332-7B84-0E40-90F7-2014A8403C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34374" y="2099850"/>
            <a:ext cx="3471826" cy="347182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730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20">
        <p:fade/>
      </p:transition>
    </mc:Choice>
    <mc:Fallback xmlns="">
      <p:transition spd="med" advTm="642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39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7" r:id="rId3"/>
    <p:sldLayoutId id="2147483650" r:id="rId4"/>
    <p:sldLayoutId id="2147483651" r:id="rId5"/>
    <p:sldLayoutId id="2147483656" r:id="rId6"/>
    <p:sldLayoutId id="2147483652" r:id="rId7"/>
    <p:sldLayoutId id="2147483653" r:id="rId8"/>
    <p:sldLayoutId id="2147483654" r:id="rId9"/>
    <p:sldLayoutId id="2147483655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Tm="6420">
        <p:fade/>
      </p:transition>
    </mc:Choice>
    <mc:Fallback xmlns="">
      <p:transition spd="med" advTm="642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EBA343E-4449-CC41-A5A8-E159F938B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9EBBC2-5C80-564B-8B27-DD77721C4F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774" y="546852"/>
            <a:ext cx="2419684" cy="1139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502A72-2488-7C4E-9534-8D495B2EECED}"/>
              </a:ext>
            </a:extLst>
          </p:cNvPr>
          <p:cNvSpPr txBox="1"/>
          <p:nvPr/>
        </p:nvSpPr>
        <p:spPr>
          <a:xfrm>
            <a:off x="6359620" y="3818564"/>
            <a:ext cx="5309837" cy="1551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 err="1" smtClean="0">
                <a:solidFill>
                  <a:schemeClr val="bg1"/>
                </a:solidFill>
                <a:latin typeface="+mj-lt"/>
                <a:ea typeface="Titillium Light" charset="0"/>
                <a:cs typeface="Titillium Light" charset="0"/>
              </a:rPr>
              <a:t>eFRI</a:t>
            </a:r>
            <a:r>
              <a:rPr lang="en-US" sz="4200" b="1" dirty="0" smtClean="0">
                <a:solidFill>
                  <a:schemeClr val="bg1"/>
                </a:solidFill>
                <a:latin typeface="+mj-lt"/>
                <a:ea typeface="Titillium Light" charset="0"/>
                <a:cs typeface="Titillium Light" charset="0"/>
              </a:rPr>
              <a:t> Next Generation Ground Data Handhelds</a:t>
            </a:r>
            <a:endParaRPr lang="en-US" sz="4200" b="1" dirty="0">
              <a:solidFill>
                <a:schemeClr val="bg1"/>
              </a:solidFill>
              <a:latin typeface="+mj-lt"/>
              <a:ea typeface="Titillium Light" charset="0"/>
              <a:cs typeface="Titillium Light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2F973FD-3AE1-2248-836E-5E22CF0F3DD8}"/>
              </a:ext>
            </a:extLst>
          </p:cNvPr>
          <p:cNvCxnSpPr/>
          <p:nvPr/>
        </p:nvCxnSpPr>
        <p:spPr>
          <a:xfrm>
            <a:off x="6372026" y="5532390"/>
            <a:ext cx="69124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E0D85A-94F1-1844-8E8E-A57734596B6D}"/>
              </a:ext>
            </a:extLst>
          </p:cNvPr>
          <p:cNvSpPr txBox="1"/>
          <p:nvPr/>
        </p:nvSpPr>
        <p:spPr>
          <a:xfrm>
            <a:off x="6372026" y="3466704"/>
            <a:ext cx="37610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b="1" spc="200" dirty="0" smtClean="0">
                <a:solidFill>
                  <a:schemeClr val="accent1"/>
                </a:solidFill>
                <a:ea typeface="Titillium" charset="0"/>
                <a:cs typeface="Titillium" charset="0"/>
              </a:rPr>
              <a:t>Presentation for KTTD 6A-2018</a:t>
            </a:r>
            <a:endParaRPr lang="en-US" sz="1000" b="1" spc="200" dirty="0">
              <a:solidFill>
                <a:schemeClr val="accent1"/>
              </a:solidFill>
              <a:ea typeface="Titillium" charset="0"/>
              <a:cs typeface="Titillium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389473" y="912178"/>
            <a:ext cx="2496185" cy="5029200"/>
          </a:xfrm>
          <a:prstGeom prst="rect">
            <a:avLst/>
          </a:prstGeom>
        </p:spPr>
      </p:pic>
      <p:pic>
        <p:nvPicPr>
          <p:cNvPr id="13" name="Picture 12" descr="A picture containing flower, meter&#10;&#10;Description automatically generated"/>
          <p:cNvPicPr/>
          <p:nvPr/>
        </p:nvPicPr>
        <p:blipFill>
          <a:blip r:embed="rId6"/>
          <a:stretch>
            <a:fillRect/>
          </a:stretch>
        </p:blipFill>
        <p:spPr>
          <a:xfrm>
            <a:off x="3523198" y="907733"/>
            <a:ext cx="2459355" cy="5029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2E0D85A-94F1-1844-8E8E-A57734596B6D}"/>
              </a:ext>
            </a:extLst>
          </p:cNvPr>
          <p:cNvSpPr txBox="1"/>
          <p:nvPr/>
        </p:nvSpPr>
        <p:spPr>
          <a:xfrm>
            <a:off x="5338135" y="5761140"/>
            <a:ext cx="6247156" cy="353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 spc="200" dirty="0" smtClean="0">
                <a:solidFill>
                  <a:schemeClr val="accent1"/>
                </a:solidFill>
                <a:latin typeface="Calibri" panose="020F0502020204030204" pitchFamily="34" charset="0"/>
                <a:ea typeface="Titillium" charset="0"/>
                <a:cs typeface="Calibri" panose="020F0502020204030204" pitchFamily="34" charset="0"/>
              </a:rPr>
              <a:t>Craig Robinson, RPF</a:t>
            </a:r>
            <a:endParaRPr lang="en-US" sz="2800" b="1" spc="200" dirty="0">
              <a:solidFill>
                <a:schemeClr val="accent1"/>
              </a:solidFill>
              <a:latin typeface="Calibri" panose="020F0502020204030204" pitchFamily="34" charset="0"/>
              <a:ea typeface="Titillium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33" y="1718283"/>
            <a:ext cx="3044858" cy="5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20">
        <p:fade/>
      </p:transition>
    </mc:Choice>
    <mc:Fallback xmlns="">
      <p:transition spd="med" advTm="64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09810"/>
            <a:ext cx="8020050" cy="776870"/>
          </a:xfrm>
        </p:spPr>
        <p:txBody>
          <a:bodyPr/>
          <a:lstStyle/>
          <a:p>
            <a:r>
              <a:rPr lang="en-US" dirty="0" smtClean="0"/>
              <a:t>Survey 123 (from </a:t>
            </a:r>
            <a:r>
              <a:rPr lang="en-US" dirty="0" err="1" smtClean="0"/>
              <a:t>Esri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38200" y="2432957"/>
            <a:ext cx="4648201" cy="3445328"/>
          </a:xfr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Very configurable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Works disconnected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Integrated with GIS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Deploys to iOS, Android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TOO Simple!</a:t>
            </a:r>
            <a:endParaRPr lang="en-CA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88A4985-7861-4A97-A6F5-0A4E411003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692151" y="1286680"/>
            <a:ext cx="4148051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Some differences from non-spatial models: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Each polygon in forest is tracked and described by  growth, yield and management characteristics over time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Polygons have relationships to one another to consider patches, edge, adjacency relationships along with other management objectives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Model simulation results in a spatial harvest allocation that meets management objectives </a:t>
            </a:r>
          </a:p>
          <a:p>
            <a:pPr marL="514350" lvl="0" indent="-514350">
              <a:spcBef>
                <a:spcPct val="20000"/>
              </a:spcBef>
            </a:pPr>
            <a:endParaRPr lang="en-CA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35" y="588877"/>
            <a:ext cx="2917076" cy="2917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310" y="3572632"/>
            <a:ext cx="4371975" cy="27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92889" y="4433506"/>
            <a:ext cx="2658359" cy="106234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10 prism sweeps</a:t>
            </a:r>
          </a:p>
          <a:p>
            <a:pPr algn="l">
              <a:lnSpc>
                <a:spcPct val="150000"/>
              </a:lnSpc>
            </a:pPr>
            <a:r>
              <a:rPr lang="en-US" sz="1600" b="1" dirty="0" smtClean="0"/>
              <a:t>2 ages and heights</a:t>
            </a:r>
          </a:p>
          <a:p>
            <a:pPr algn="l">
              <a:lnSpc>
                <a:spcPct val="150000"/>
              </a:lnSpc>
            </a:pPr>
            <a:r>
              <a:rPr lang="en-US" sz="1600" b="1" dirty="0" smtClean="0"/>
              <a:t>A Soil and</a:t>
            </a:r>
            <a:r>
              <a:rPr lang="en-US" sz="1600" b="1" dirty="0" smtClean="0">
                <a:solidFill>
                  <a:schemeClr val="tx1"/>
                </a:solidFill>
              </a:rPr>
              <a:t> Ecosite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21378" y="3410585"/>
            <a:ext cx="733778" cy="699911"/>
            <a:chOff x="1625600" y="3397956"/>
            <a:chExt cx="733778" cy="699911"/>
          </a:xfrm>
        </p:grpSpPr>
        <p:sp>
          <p:nvSpPr>
            <p:cNvPr id="4" name="Oval 3"/>
            <p:cNvSpPr/>
            <p:nvPr/>
          </p:nvSpPr>
          <p:spPr>
            <a:xfrm>
              <a:off x="1625600" y="3397956"/>
              <a:ext cx="733778" cy="6999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952978" y="3704941"/>
              <a:ext cx="79022" cy="12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60222" y="3421875"/>
            <a:ext cx="733778" cy="699911"/>
            <a:chOff x="1625600" y="3397956"/>
            <a:chExt cx="733778" cy="699911"/>
          </a:xfrm>
        </p:grpSpPr>
        <p:sp>
          <p:nvSpPr>
            <p:cNvPr id="8" name="Oval 7"/>
            <p:cNvSpPr/>
            <p:nvPr/>
          </p:nvSpPr>
          <p:spPr>
            <a:xfrm>
              <a:off x="1625600" y="3397956"/>
              <a:ext cx="733778" cy="6999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52978" y="3704941"/>
              <a:ext cx="79022" cy="12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59022" y="3392948"/>
            <a:ext cx="733778" cy="699911"/>
            <a:chOff x="1625600" y="3397956"/>
            <a:chExt cx="733778" cy="699911"/>
          </a:xfrm>
        </p:grpSpPr>
        <p:sp>
          <p:nvSpPr>
            <p:cNvPr id="11" name="Oval 10"/>
            <p:cNvSpPr/>
            <p:nvPr/>
          </p:nvSpPr>
          <p:spPr>
            <a:xfrm>
              <a:off x="1625600" y="3397956"/>
              <a:ext cx="733778" cy="6999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952978" y="3704941"/>
              <a:ext cx="79022" cy="12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82534" y="3396408"/>
            <a:ext cx="733778" cy="699911"/>
            <a:chOff x="1625600" y="3397956"/>
            <a:chExt cx="733778" cy="699911"/>
          </a:xfrm>
        </p:grpSpPr>
        <p:sp>
          <p:nvSpPr>
            <p:cNvPr id="14" name="Oval 13"/>
            <p:cNvSpPr/>
            <p:nvPr/>
          </p:nvSpPr>
          <p:spPr>
            <a:xfrm>
              <a:off x="1625600" y="3397956"/>
              <a:ext cx="733778" cy="6999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952978" y="3704941"/>
              <a:ext cx="79022" cy="12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20178" y="3388008"/>
            <a:ext cx="733778" cy="699911"/>
            <a:chOff x="5571067" y="2993671"/>
            <a:chExt cx="733778" cy="699911"/>
          </a:xfrm>
        </p:grpSpPr>
        <p:sp>
          <p:nvSpPr>
            <p:cNvPr id="17" name="Oval 16"/>
            <p:cNvSpPr/>
            <p:nvPr/>
          </p:nvSpPr>
          <p:spPr>
            <a:xfrm>
              <a:off x="5571067" y="2993671"/>
              <a:ext cx="733778" cy="6999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898445" y="3308350"/>
              <a:ext cx="79022" cy="12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42490" y="3380883"/>
            <a:ext cx="733778" cy="699911"/>
            <a:chOff x="1625600" y="3397956"/>
            <a:chExt cx="733778" cy="699911"/>
          </a:xfrm>
        </p:grpSpPr>
        <p:sp>
          <p:nvSpPr>
            <p:cNvPr id="20" name="Oval 19"/>
            <p:cNvSpPr/>
            <p:nvPr/>
          </p:nvSpPr>
          <p:spPr>
            <a:xfrm>
              <a:off x="1625600" y="3397956"/>
              <a:ext cx="733778" cy="6999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952978" y="3704941"/>
              <a:ext cx="79022" cy="12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81334" y="3385049"/>
            <a:ext cx="733778" cy="699911"/>
            <a:chOff x="1625600" y="3397956"/>
            <a:chExt cx="733778" cy="699911"/>
          </a:xfrm>
        </p:grpSpPr>
        <p:sp>
          <p:nvSpPr>
            <p:cNvPr id="23" name="Oval 22"/>
            <p:cNvSpPr/>
            <p:nvPr/>
          </p:nvSpPr>
          <p:spPr>
            <a:xfrm>
              <a:off x="1625600" y="3397956"/>
              <a:ext cx="733778" cy="6999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952978" y="3704941"/>
              <a:ext cx="79022" cy="12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380134" y="3367476"/>
            <a:ext cx="733778" cy="699911"/>
            <a:chOff x="1625600" y="3397956"/>
            <a:chExt cx="733778" cy="699911"/>
          </a:xfrm>
        </p:grpSpPr>
        <p:sp>
          <p:nvSpPr>
            <p:cNvPr id="26" name="Oval 25"/>
            <p:cNvSpPr/>
            <p:nvPr/>
          </p:nvSpPr>
          <p:spPr>
            <a:xfrm>
              <a:off x="1625600" y="3397956"/>
              <a:ext cx="733778" cy="6999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952978" y="3704941"/>
              <a:ext cx="79022" cy="12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61155" y="3413340"/>
            <a:ext cx="733778" cy="699911"/>
            <a:chOff x="1625600" y="3397956"/>
            <a:chExt cx="733778" cy="699911"/>
          </a:xfrm>
        </p:grpSpPr>
        <p:sp>
          <p:nvSpPr>
            <p:cNvPr id="29" name="Oval 28"/>
            <p:cNvSpPr/>
            <p:nvPr/>
          </p:nvSpPr>
          <p:spPr>
            <a:xfrm>
              <a:off x="1625600" y="3397956"/>
              <a:ext cx="733778" cy="6999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952978" y="3704941"/>
              <a:ext cx="79022" cy="12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381067" y="3390054"/>
            <a:ext cx="733778" cy="699911"/>
            <a:chOff x="1625600" y="3397956"/>
            <a:chExt cx="733778" cy="699911"/>
          </a:xfrm>
        </p:grpSpPr>
        <p:sp>
          <p:nvSpPr>
            <p:cNvPr id="32" name="Oval 31"/>
            <p:cNvSpPr/>
            <p:nvPr/>
          </p:nvSpPr>
          <p:spPr>
            <a:xfrm>
              <a:off x="1625600" y="3397956"/>
              <a:ext cx="733778" cy="6999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952978" y="3704941"/>
              <a:ext cx="79022" cy="12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/>
          <p:cNvCxnSpPr/>
          <p:nvPr/>
        </p:nvCxnSpPr>
        <p:spPr>
          <a:xfrm flipV="1">
            <a:off x="711200" y="3725901"/>
            <a:ext cx="10642600" cy="7613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8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Vegetation Sampling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89" y="2491267"/>
            <a:ext cx="2935957" cy="2952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257" y="2556086"/>
            <a:ext cx="2405132" cy="2823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581" y="2556086"/>
            <a:ext cx="3168597" cy="3067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277" y="5624001"/>
            <a:ext cx="4532423" cy="1182051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11820" y="3280157"/>
            <a:ext cx="1684971" cy="494806"/>
            <a:chOff x="411820" y="3280157"/>
            <a:chExt cx="1684971" cy="494806"/>
          </a:xfrm>
        </p:grpSpPr>
        <p:sp>
          <p:nvSpPr>
            <p:cNvPr id="9" name="TextBox 8"/>
            <p:cNvSpPr txBox="1"/>
            <p:nvPr/>
          </p:nvSpPr>
          <p:spPr>
            <a:xfrm>
              <a:off x="411820" y="3280157"/>
              <a:ext cx="691856" cy="283219"/>
            </a:xfrm>
            <a:prstGeom prst="rect">
              <a:avLst/>
            </a:prstGeom>
            <a:noFill/>
          </p:spPr>
          <p:txBody>
            <a:bodyPr wrap="none" lIns="0" tIns="0" rIns="9144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/>
                  </a:solidFill>
                </a:rPr>
                <a:t>TREES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Elbow Connector 10"/>
            <p:cNvCxnSpPr>
              <a:stCxn id="9" idx="3"/>
            </p:cNvCxnSpPr>
            <p:nvPr/>
          </p:nvCxnSpPr>
          <p:spPr>
            <a:xfrm>
              <a:off x="1103676" y="3421767"/>
              <a:ext cx="993115" cy="353196"/>
            </a:xfrm>
            <a:prstGeom prst="bentConnector3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22330" y="3916572"/>
            <a:ext cx="1401289" cy="567970"/>
            <a:chOff x="622330" y="3916572"/>
            <a:chExt cx="1401289" cy="567970"/>
          </a:xfrm>
        </p:grpSpPr>
        <p:sp>
          <p:nvSpPr>
            <p:cNvPr id="12" name="TextBox 11"/>
            <p:cNvSpPr txBox="1"/>
            <p:nvPr/>
          </p:nvSpPr>
          <p:spPr>
            <a:xfrm>
              <a:off x="622330" y="4201323"/>
              <a:ext cx="621324" cy="283219"/>
            </a:xfrm>
            <a:prstGeom prst="rect">
              <a:avLst/>
            </a:prstGeom>
            <a:noFill/>
          </p:spPr>
          <p:txBody>
            <a:bodyPr wrap="none" lIns="0" tIns="0" rIns="9144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/>
                  </a:solidFill>
                </a:rPr>
                <a:t>SOILS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Elbow Connector 12"/>
            <p:cNvCxnSpPr>
              <a:stCxn id="12" idx="3"/>
            </p:cNvCxnSpPr>
            <p:nvPr/>
          </p:nvCxnSpPr>
          <p:spPr>
            <a:xfrm flipV="1">
              <a:off x="1243654" y="3916572"/>
              <a:ext cx="779965" cy="426361"/>
            </a:xfrm>
            <a:prstGeom prst="bentConnector3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159038" y="2996938"/>
            <a:ext cx="1362804" cy="724071"/>
            <a:chOff x="2159038" y="2996938"/>
            <a:chExt cx="1362804" cy="724071"/>
          </a:xfrm>
        </p:grpSpPr>
        <p:sp>
          <p:nvSpPr>
            <p:cNvPr id="14" name="TextBox 13"/>
            <p:cNvSpPr txBox="1"/>
            <p:nvPr/>
          </p:nvSpPr>
          <p:spPr>
            <a:xfrm>
              <a:off x="2520606" y="2996938"/>
              <a:ext cx="1001236" cy="283219"/>
            </a:xfrm>
            <a:prstGeom prst="rect">
              <a:avLst/>
            </a:prstGeom>
            <a:noFill/>
          </p:spPr>
          <p:txBody>
            <a:bodyPr wrap="none" lIns="0" tIns="0" rIns="9144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/>
                  </a:solidFill>
                </a:rPr>
                <a:t>ECOSITES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Elbow Connector 14"/>
            <p:cNvCxnSpPr/>
            <p:nvPr/>
          </p:nvCxnSpPr>
          <p:spPr>
            <a:xfrm rot="5400000">
              <a:off x="2138163" y="3203147"/>
              <a:ext cx="538737" cy="49698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419084" y="5116188"/>
            <a:ext cx="1044118" cy="611956"/>
            <a:chOff x="468840" y="3872586"/>
            <a:chExt cx="1044118" cy="611956"/>
          </a:xfrm>
        </p:grpSpPr>
        <p:sp>
          <p:nvSpPr>
            <p:cNvPr id="25" name="TextBox 24"/>
            <p:cNvSpPr txBox="1"/>
            <p:nvPr/>
          </p:nvSpPr>
          <p:spPr>
            <a:xfrm>
              <a:off x="622330" y="4201323"/>
              <a:ext cx="890628" cy="283219"/>
            </a:xfrm>
            <a:prstGeom prst="rect">
              <a:avLst/>
            </a:prstGeom>
            <a:noFill/>
          </p:spPr>
          <p:txBody>
            <a:bodyPr wrap="none" lIns="0" tIns="0" rIns="9144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/>
                  </a:solidFill>
                </a:rPr>
                <a:t>Add DWD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Elbow Connector 25"/>
            <p:cNvCxnSpPr>
              <a:stCxn id="25" idx="3"/>
            </p:cNvCxnSpPr>
            <p:nvPr/>
          </p:nvCxnSpPr>
          <p:spPr>
            <a:xfrm flipH="1" flipV="1">
              <a:off x="468840" y="3872586"/>
              <a:ext cx="1044118" cy="470347"/>
            </a:xfrm>
            <a:prstGeom prst="bentConnector3">
              <a:avLst>
                <a:gd name="adj1" fmla="val -21894"/>
              </a:avLst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830343" y="4508276"/>
            <a:ext cx="1519006" cy="607912"/>
            <a:chOff x="622330" y="3916576"/>
            <a:chExt cx="1519006" cy="607912"/>
          </a:xfrm>
        </p:grpSpPr>
        <p:sp>
          <p:nvSpPr>
            <p:cNvPr id="28" name="TextBox 27"/>
            <p:cNvSpPr txBox="1"/>
            <p:nvPr/>
          </p:nvSpPr>
          <p:spPr>
            <a:xfrm>
              <a:off x="622330" y="4201323"/>
              <a:ext cx="1519006" cy="323165"/>
            </a:xfrm>
            <a:prstGeom prst="rect">
              <a:avLst/>
            </a:prstGeom>
            <a:noFill/>
          </p:spPr>
          <p:txBody>
            <a:bodyPr wrap="none" lIns="0" tIns="0" rIns="9144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/>
                  </a:solidFill>
                </a:rPr>
                <a:t>Add STEM MAPS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Elbow Connector 28"/>
            <p:cNvCxnSpPr>
              <a:stCxn id="28" idx="3"/>
            </p:cNvCxnSpPr>
            <p:nvPr/>
          </p:nvCxnSpPr>
          <p:spPr>
            <a:xfrm flipH="1" flipV="1">
              <a:off x="2023622" y="3916576"/>
              <a:ext cx="117714" cy="446330"/>
            </a:xfrm>
            <a:prstGeom prst="bentConnector4">
              <a:avLst>
                <a:gd name="adj1" fmla="val -194200"/>
                <a:gd name="adj2" fmla="val 68101"/>
              </a:avLst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904089" y="3280923"/>
            <a:ext cx="1809630" cy="987625"/>
            <a:chOff x="501304" y="4201323"/>
            <a:chExt cx="1809630" cy="987625"/>
          </a:xfrm>
        </p:grpSpPr>
        <p:sp>
          <p:nvSpPr>
            <p:cNvPr id="31" name="TextBox 30"/>
            <p:cNvSpPr txBox="1"/>
            <p:nvPr/>
          </p:nvSpPr>
          <p:spPr>
            <a:xfrm>
              <a:off x="622330" y="4201323"/>
              <a:ext cx="1688604" cy="323165"/>
            </a:xfrm>
            <a:prstGeom prst="rect">
              <a:avLst/>
            </a:prstGeom>
            <a:noFill/>
          </p:spPr>
          <p:txBody>
            <a:bodyPr wrap="none" lIns="0" tIns="0" rIns="9144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/>
                  </a:solidFill>
                </a:rPr>
                <a:t>Add SMALL TREES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Elbow Connector 31"/>
            <p:cNvCxnSpPr>
              <a:stCxn id="31" idx="3"/>
            </p:cNvCxnSpPr>
            <p:nvPr/>
          </p:nvCxnSpPr>
          <p:spPr>
            <a:xfrm flipH="1">
              <a:off x="501304" y="4362906"/>
              <a:ext cx="1809630" cy="826042"/>
            </a:xfrm>
            <a:prstGeom prst="bentConnector3">
              <a:avLst>
                <a:gd name="adj1" fmla="val -12632"/>
              </a:avLst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645261" y="3168421"/>
            <a:ext cx="1695079" cy="935500"/>
            <a:chOff x="622330" y="4201323"/>
            <a:chExt cx="1695079" cy="935500"/>
          </a:xfrm>
        </p:grpSpPr>
        <p:sp>
          <p:nvSpPr>
            <p:cNvPr id="34" name="TextBox 33"/>
            <p:cNvSpPr txBox="1"/>
            <p:nvPr/>
          </p:nvSpPr>
          <p:spPr>
            <a:xfrm>
              <a:off x="622330" y="4201323"/>
              <a:ext cx="1695079" cy="323165"/>
            </a:xfrm>
            <a:prstGeom prst="rect">
              <a:avLst/>
            </a:prstGeom>
            <a:noFill/>
          </p:spPr>
          <p:txBody>
            <a:bodyPr wrap="none" lIns="0" tIns="0" rIns="9144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/>
                  </a:solidFill>
                </a:rPr>
                <a:t>Add Understory Veg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Elbow Connector 34"/>
            <p:cNvCxnSpPr>
              <a:stCxn id="34" idx="3"/>
            </p:cNvCxnSpPr>
            <p:nvPr/>
          </p:nvCxnSpPr>
          <p:spPr>
            <a:xfrm flipH="1">
              <a:off x="622330" y="4362906"/>
              <a:ext cx="1695079" cy="773917"/>
            </a:xfrm>
            <a:prstGeom prst="bentConnector3">
              <a:avLst>
                <a:gd name="adj1" fmla="val -13486"/>
              </a:avLst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894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09810"/>
            <a:ext cx="8020050" cy="776870"/>
          </a:xfrm>
        </p:spPr>
        <p:txBody>
          <a:bodyPr/>
          <a:lstStyle/>
          <a:p>
            <a:r>
              <a:rPr lang="en-US" dirty="0" err="1" smtClean="0"/>
              <a:t>Xamarin</a:t>
            </a:r>
            <a:r>
              <a:rPr lang="en-US" dirty="0" smtClean="0"/>
              <a:t> Forms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38200" y="2432957"/>
            <a:ext cx="4648201" cy="3445328"/>
          </a:xfr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Cross-Platform </a:t>
            </a:r>
            <a:endParaRPr lang="en-CA" dirty="0" smtClean="0">
              <a:solidFill>
                <a:prstClr val="black"/>
              </a:solidFill>
              <a:latin typeface="Calibri"/>
            </a:endParaRP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Develop </a:t>
            </a:r>
            <a:r>
              <a:rPr lang="en-CA" dirty="0" smtClean="0">
                <a:solidFill>
                  <a:prstClr val="black"/>
                </a:solidFill>
                <a:latin typeface="Calibri"/>
              </a:rPr>
              <a:t>in C# and XAML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One set of code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Deploy to iOS, Android, UWP devices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Ability to have the app be whatever you want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88A4985-7861-4A97-A6F5-0A4E411003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692151" y="1286680"/>
            <a:ext cx="4148051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Some differences from non-spatial models: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Each polygon in forest is tracked and described by  growth, yield and management characteristics over time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Polygons have relationships to one another to consider patches, edge, adjacency relationships along with other management objectives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Model simulation results in a spatial harvest allocation that meets management objectives </a:t>
            </a:r>
          </a:p>
          <a:p>
            <a:pPr marL="514350" lvl="0" indent="-514350">
              <a:spcBef>
                <a:spcPct val="20000"/>
              </a:spcBef>
            </a:pPr>
            <a:endParaRPr lang="en-CA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792" y="573099"/>
            <a:ext cx="2838450" cy="1609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000" y="3003714"/>
            <a:ext cx="5574551" cy="3535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959" y="2428778"/>
            <a:ext cx="766581" cy="5749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426" y="2447290"/>
            <a:ext cx="1202357" cy="5564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5242" y="2487275"/>
            <a:ext cx="524942" cy="5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did we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09810"/>
            <a:ext cx="8020050" cy="776870"/>
          </a:xfrm>
        </p:spPr>
        <p:txBody>
          <a:bodyPr/>
          <a:lstStyle/>
          <a:p>
            <a:r>
              <a:rPr lang="en-US" dirty="0" err="1" smtClean="0"/>
              <a:t>eLiDAR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38199" y="2432957"/>
            <a:ext cx="5284707" cy="3445328"/>
          </a:xfr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Built in </a:t>
            </a:r>
            <a:r>
              <a:rPr lang="en-CA" dirty="0" err="1" smtClean="0">
                <a:solidFill>
                  <a:prstClr val="black"/>
                </a:solidFill>
                <a:latin typeface="Calibri"/>
              </a:rPr>
              <a:t>Xamarin.Forms</a:t>
            </a:r>
            <a:r>
              <a:rPr lang="en-CA" dirty="0" smtClean="0">
                <a:solidFill>
                  <a:prstClr val="black"/>
                </a:solidFill>
                <a:latin typeface="Calibri"/>
              </a:rPr>
              <a:t>, C#, SQLite and Azure SQL</a:t>
            </a:r>
            <a:endParaRPr lang="en-CA" dirty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Deployable to iOS 13+ or Android 9+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Works fully disconnected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Collects data for Plot Types A, B, C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Multi-device/multi-user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88A4985-7861-4A97-A6F5-0A4E411003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692151" y="1286680"/>
            <a:ext cx="4148051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Some differences from non-spatial models: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Each polygon in forest is tracked and described by  growth, yield and management characteristics over time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Polygons have relationships to one another to consider patches, edge, adjacency relationships along with other management objectives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Model simulation results in a spatial harvest allocation that meets management objectives </a:t>
            </a:r>
          </a:p>
          <a:p>
            <a:pPr marL="514350" lvl="0" indent="-514350">
              <a:spcBef>
                <a:spcPct val="20000"/>
              </a:spcBef>
            </a:pPr>
            <a:endParaRPr lang="en-CA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907" y="1034868"/>
            <a:ext cx="5590517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3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83" y="0"/>
            <a:ext cx="9466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7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420">
        <p:fade/>
      </p:transition>
    </mc:Choice>
    <mc:Fallback>
      <p:transition spd="med" advTm="64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09810"/>
            <a:ext cx="8020050" cy="776870"/>
          </a:xfrm>
        </p:spPr>
        <p:txBody>
          <a:bodyPr/>
          <a:lstStyle/>
          <a:p>
            <a:r>
              <a:rPr lang="en-US" dirty="0" smtClean="0"/>
              <a:t>Common App Patterns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38200" y="2432957"/>
            <a:ext cx="4648201" cy="3445328"/>
          </a:xfr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Lists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Details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Add Buttons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88A4985-7861-4A97-A6F5-0A4E411003E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692151" y="1286680"/>
            <a:ext cx="4148051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Some differences from non-spatial models: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Each polygon in forest is tracked and described by  growth, yield and management characteristics over time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Polygons have relationships to one another to consider patches, edge, adjacency relationships along with other management objectives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Model simulation results in a spatial harvest allocation that meets management objectives </a:t>
            </a:r>
          </a:p>
          <a:p>
            <a:pPr marL="514350" lvl="0" indent="-514350">
              <a:spcBef>
                <a:spcPct val="20000"/>
              </a:spcBef>
            </a:pPr>
            <a:endParaRPr lang="en-CA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531" y="1317705"/>
            <a:ext cx="4134427" cy="505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522" y="1296403"/>
            <a:ext cx="1886213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09810"/>
            <a:ext cx="8020050" cy="776870"/>
          </a:xfrm>
        </p:spPr>
        <p:txBody>
          <a:bodyPr/>
          <a:lstStyle/>
          <a:p>
            <a:r>
              <a:rPr lang="en-US" dirty="0" smtClean="0"/>
              <a:t>Multi-</a:t>
            </a:r>
            <a:r>
              <a:rPr lang="en-US" dirty="0"/>
              <a:t>D</a:t>
            </a:r>
            <a:r>
              <a:rPr lang="en-US" dirty="0" smtClean="0"/>
              <a:t>evice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38200" y="2432957"/>
            <a:ext cx="4648201" cy="3445328"/>
          </a:xfr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More than one device in a plot</a:t>
            </a:r>
            <a:endParaRPr lang="en-CA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88A4985-7861-4A97-A6F5-0A4E411003E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692151" y="1286680"/>
            <a:ext cx="4148051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Some differences from non-spatial models: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Each polygon in forest is tracked and described by  growth, yield and management characteristics over time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Polygons have relationships to one another to consider patches, edge, adjacency relationships along with other management objectives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Model simulation results in a spatial harvest allocation that meets management objectives </a:t>
            </a:r>
          </a:p>
          <a:p>
            <a:pPr marL="514350" lvl="0" indent="-514350">
              <a:spcBef>
                <a:spcPct val="20000"/>
              </a:spcBef>
            </a:pPr>
            <a:endParaRPr lang="en-CA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770" y="898245"/>
            <a:ext cx="2493480" cy="50296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4399" y="898245"/>
            <a:ext cx="2493480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09810"/>
            <a:ext cx="8020050" cy="776870"/>
          </a:xfrm>
        </p:spPr>
        <p:txBody>
          <a:bodyPr/>
          <a:lstStyle/>
          <a:p>
            <a:r>
              <a:rPr lang="en-US" dirty="0" smtClean="0"/>
              <a:t>Understands Plot Types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38200" y="2432957"/>
            <a:ext cx="4648201" cy="3445328"/>
          </a:xfr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Only let you enter the screens associated with the plot type</a:t>
            </a:r>
            <a:endParaRPr lang="en-CA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88A4985-7861-4A97-A6F5-0A4E411003E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692151" y="1286680"/>
            <a:ext cx="4148051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Some differences from non-spatial models: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Each polygon in forest is tracked and described by  growth, yield and management characteristics over time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Polygons have relationships to one another to consider patches, edge, adjacency relationships along with other management objectives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Model simulation results in a spatial harvest allocation that meets management objectives </a:t>
            </a:r>
          </a:p>
          <a:p>
            <a:pPr marL="514350" lvl="0" indent="-514350">
              <a:spcBef>
                <a:spcPct val="20000"/>
              </a:spcBef>
            </a:pPr>
            <a:endParaRPr lang="en-CA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293" y="898245"/>
            <a:ext cx="2578308" cy="52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A bit of a history of Ground Data Collection Apps</a:t>
            </a:r>
          </a:p>
          <a:p>
            <a:r>
              <a:rPr lang="en-US" dirty="0"/>
              <a:t>The other current technologies for mobile data collection</a:t>
            </a:r>
          </a:p>
          <a:p>
            <a:r>
              <a:rPr lang="en-US" dirty="0"/>
              <a:t>The technology we chose to go with</a:t>
            </a:r>
          </a:p>
          <a:p>
            <a:r>
              <a:rPr lang="en-US" dirty="0"/>
              <a:t>A brief tour of the app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3"/>
          <a:srcRect t="159" b="159"/>
          <a:stretch>
            <a:fillRect/>
          </a:stretch>
        </p:blipFill>
        <p:spPr>
          <a:xfrm>
            <a:off x="8830962" y="1"/>
            <a:ext cx="33610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09810"/>
            <a:ext cx="8020050" cy="776870"/>
          </a:xfrm>
        </p:spPr>
        <p:txBody>
          <a:bodyPr/>
          <a:lstStyle/>
          <a:p>
            <a:r>
              <a:rPr lang="en-US" dirty="0" smtClean="0"/>
              <a:t>Helpers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38200" y="2432957"/>
            <a:ext cx="4648201" cy="3445328"/>
          </a:xfr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Soil Horizons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Ecosites</a:t>
            </a:r>
            <a:endParaRPr lang="en-CA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Complex Types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88A4985-7861-4A97-A6F5-0A4E411003E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692151" y="1286680"/>
            <a:ext cx="4148051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Some differences from non-spatial models: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Each polygon in forest is tracked and described by  growth, yield and management characteristics over time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Polygons have relationships to one another to consider patches, edge, adjacency relationships along with other management objectives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Model simulation results in a spatial harvest allocation that meets management objectives </a:t>
            </a:r>
          </a:p>
          <a:p>
            <a:pPr marL="514350" lvl="0" indent="-514350">
              <a:spcBef>
                <a:spcPct val="20000"/>
              </a:spcBef>
            </a:pPr>
            <a:endParaRPr lang="en-CA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225" y="914182"/>
            <a:ext cx="2493480" cy="5029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963" y="914182"/>
            <a:ext cx="2493480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09810"/>
            <a:ext cx="8020050" cy="776870"/>
          </a:xfrm>
        </p:spPr>
        <p:txBody>
          <a:bodyPr/>
          <a:lstStyle/>
          <a:p>
            <a:r>
              <a:rPr lang="en-US" dirty="0" smtClean="0"/>
              <a:t>Helpers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38200" y="2432957"/>
            <a:ext cx="4648201" cy="3445328"/>
          </a:xfr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Over 15,000 understory species in the understory vegetation plot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Really Big Lists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88A4985-7861-4A97-A6F5-0A4E411003E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692151" y="1286680"/>
            <a:ext cx="4148051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Some differences from non-spatial models: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Each polygon in forest is tracked and described by  growth, yield and management characteristics over time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Polygons have relationships to one another to consider patches, edge, adjacency relationships along with other management objectives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Model simulation results in a spatial harvest allocation that meets management objectives </a:t>
            </a:r>
          </a:p>
          <a:p>
            <a:pPr marL="514350" lvl="0" indent="-514350">
              <a:spcBef>
                <a:spcPct val="20000"/>
              </a:spcBef>
            </a:pPr>
            <a:endParaRPr lang="en-CA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460" y="1095157"/>
            <a:ext cx="2493480" cy="5029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396" y="1095157"/>
            <a:ext cx="2493480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09810"/>
            <a:ext cx="8020050" cy="776870"/>
          </a:xfrm>
        </p:spPr>
        <p:txBody>
          <a:bodyPr/>
          <a:lstStyle/>
          <a:p>
            <a:r>
              <a:rPr lang="en-US" dirty="0" err="1" smtClean="0"/>
              <a:t>Github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38201" y="2432957"/>
            <a:ext cx="3673578" cy="3445328"/>
          </a:xfr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Open Source</a:t>
            </a:r>
            <a:r>
              <a:rPr lang="en-CA" dirty="0" smtClean="0">
                <a:solidFill>
                  <a:prstClr val="black"/>
                </a:solidFill>
                <a:latin typeface="Calibri"/>
              </a:rPr>
              <a:t>!!!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Links in the online report</a:t>
            </a:r>
            <a:endParaRPr lang="en-CA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88A4985-7861-4A97-A6F5-0A4E411003E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692151" y="1286680"/>
            <a:ext cx="4148051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Some differences from non-spatial models: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Each polygon in forest is tracked and described by  growth, yield and management characteristics over time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Polygons have relationships to one another to consider patches, edge, adjacency relationships along with other management objectives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Model simulation results in a spatial harvest allocation that meets management objectives </a:t>
            </a:r>
          </a:p>
          <a:p>
            <a:pPr marL="514350" lvl="0" indent="-514350">
              <a:spcBef>
                <a:spcPct val="20000"/>
              </a:spcBef>
            </a:pPr>
            <a:endParaRPr lang="en-CA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778" y="613143"/>
            <a:ext cx="7680222" cy="543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220" y="0"/>
            <a:ext cx="8019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90"/>
          <a:stretch/>
        </p:blipFill>
        <p:spPr>
          <a:xfrm>
            <a:off x="-1" y="-1"/>
            <a:ext cx="12192001" cy="366688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65985" y="4091351"/>
            <a:ext cx="3684814" cy="1083374"/>
            <a:chOff x="1044956" y="4152311"/>
            <a:chExt cx="3684814" cy="10833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49AE232-AF95-1A42-A1BB-5D2729EB924E}"/>
                </a:ext>
              </a:extLst>
            </p:cNvPr>
            <p:cNvSpPr txBox="1"/>
            <p:nvPr/>
          </p:nvSpPr>
          <p:spPr>
            <a:xfrm>
              <a:off x="1044956" y="4152311"/>
              <a:ext cx="3684814" cy="10833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4800" b="1" dirty="0">
                  <a:solidFill>
                    <a:schemeClr val="tx2"/>
                  </a:solidFill>
                  <a:latin typeface="Calibri" panose="020F0502020204030204" pitchFamily="34" charset="0"/>
                  <a:ea typeface="Titillium Light" charset="0"/>
                  <a:cs typeface="Calibri" panose="020F0502020204030204" pitchFamily="34" charset="0"/>
                </a:rPr>
                <a:t>Questions?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8F25F938-87EE-E947-A983-544B4FF2AAB2}"/>
                </a:ext>
              </a:extLst>
            </p:cNvPr>
            <p:cNvCxnSpPr/>
            <p:nvPr/>
          </p:nvCxnSpPr>
          <p:spPr>
            <a:xfrm>
              <a:off x="1044956" y="4929290"/>
              <a:ext cx="691243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842611" y="3878732"/>
            <a:ext cx="3520721" cy="2463863"/>
            <a:chOff x="5918847" y="3881733"/>
            <a:chExt cx="3520721" cy="24638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B916BB6-0A77-684A-9B04-AE9448EEC939}"/>
                </a:ext>
              </a:extLst>
            </p:cNvPr>
            <p:cNvSpPr txBox="1"/>
            <p:nvPr/>
          </p:nvSpPr>
          <p:spPr>
            <a:xfrm>
              <a:off x="5918847" y="4696999"/>
              <a:ext cx="3520721" cy="1648597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noAutofit/>
            </a:bodyPr>
            <a:lstStyle/>
            <a:p>
              <a:r>
                <a:rPr lang="en-CA" sz="2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Craig Robinson, RPF</a:t>
              </a:r>
              <a:r>
                <a:rPr lang="en-CA" sz="11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CA" sz="11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CA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CA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Senior Forest Analyst</a:t>
              </a:r>
              <a:endParaRPr lang="en-CA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CA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Ontario</a:t>
              </a:r>
              <a:endParaRPr lang="en-CA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CA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CA" sz="1600" b="1" dirty="0" smtClean="0">
                  <a:solidFill>
                    <a:srgbClr val="34353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crobinson@forsite.ca</a:t>
              </a:r>
              <a:endParaRPr lang="en-CA" sz="1600" dirty="0">
                <a:solidFill>
                  <a:srgbClr val="34353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CA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519-635-4500</a:t>
              </a:r>
              <a:r>
                <a:rPr lang="en-CA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2E8B72E-71CF-C445-B46B-71F7164C3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847" y="3881733"/>
              <a:ext cx="1257457" cy="590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601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20">
        <p:fade/>
      </p:transition>
    </mc:Choice>
    <mc:Fallback xmlns="">
      <p:transition spd="med" advTm="64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But first….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Connected Apps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14" y="2255518"/>
            <a:ext cx="7229171" cy="301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Disconnected Apps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24" y="2117363"/>
            <a:ext cx="8775349" cy="38215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91472" y="2366128"/>
            <a:ext cx="3478491" cy="357275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bit of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09810"/>
            <a:ext cx="8020050" cy="776870"/>
          </a:xfrm>
        </p:spPr>
        <p:txBody>
          <a:bodyPr/>
          <a:lstStyle/>
          <a:p>
            <a:r>
              <a:rPr lang="en-US" dirty="0" smtClean="0"/>
              <a:t>Windows Mobile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38200" y="2432957"/>
            <a:ext cx="4648201" cy="3445328"/>
          </a:xfrm>
        </p:spPr>
        <p:txBody>
          <a:bodyPr/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Very rugged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Not really connected devices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Windows Mobile support ended a long time ago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Morphed into other products – like Windows Phone – that never took off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Build apps in .NET Compact Framework</a:t>
            </a:r>
            <a:endParaRPr lang="en-CA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88A4985-7861-4A97-A6F5-0A4E411003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692151" y="1286680"/>
            <a:ext cx="4148051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Some differences from non-spatial models: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Each polygon in forest is tracked and described by  growth, yield and management characteristics over time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Polygons have relationships to one another to consider patches, edge, adjacency relationships along with other management objectives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Model simulation results in a spatial harvest allocation that meets management objectives </a:t>
            </a:r>
          </a:p>
          <a:p>
            <a:pPr marL="514350" lvl="0" indent="-514350">
              <a:spcBef>
                <a:spcPct val="20000"/>
              </a:spcBef>
            </a:pPr>
            <a:endParaRPr lang="en-CA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504" y="0"/>
            <a:ext cx="3387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09810"/>
            <a:ext cx="8020050" cy="776870"/>
          </a:xfrm>
        </p:spPr>
        <p:txBody>
          <a:bodyPr/>
          <a:lstStyle/>
          <a:p>
            <a:r>
              <a:rPr lang="en-US" dirty="0" smtClean="0"/>
              <a:t>FileMaker Pro / Go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38200" y="2432957"/>
            <a:ext cx="4648201" cy="3445328"/>
          </a:xfrm>
        </p:spPr>
        <p:txBody>
          <a:bodyPr/>
          <a:lstStyle/>
          <a:p>
            <a:r>
              <a:rPr lang="en-CA" dirty="0" err="1" smtClean="0">
                <a:solidFill>
                  <a:prstClr val="black"/>
                </a:solidFill>
                <a:latin typeface="Calibri"/>
              </a:rPr>
              <a:t>Easyish</a:t>
            </a:r>
            <a:r>
              <a:rPr lang="en-CA" dirty="0" smtClean="0">
                <a:solidFill>
                  <a:prstClr val="black"/>
                </a:solidFill>
                <a:latin typeface="Calibri"/>
              </a:rPr>
              <a:t> development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Deploy to iOS devices</a:t>
            </a:r>
          </a:p>
          <a:p>
            <a:r>
              <a:rPr lang="en-CA" dirty="0">
                <a:solidFill>
                  <a:prstClr val="black"/>
                </a:solidFill>
                <a:latin typeface="Calibri"/>
              </a:rPr>
              <a:t>Works </a:t>
            </a:r>
            <a:r>
              <a:rPr lang="en-CA" dirty="0" smtClean="0">
                <a:solidFill>
                  <a:prstClr val="black"/>
                </a:solidFill>
                <a:latin typeface="Calibri"/>
              </a:rPr>
              <a:t>disconnected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Challenging scripting language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Takes some effort to retrieve data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88A4985-7861-4A97-A6F5-0A4E411003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692151" y="1286680"/>
            <a:ext cx="4148051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Some differences from non-spatial models: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Each polygon in forest is tracked and described by  growth, yield and management characteristics over time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Polygons have relationships to one another to consider patches, edge, adjacency relationships along with other management objectives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CA" sz="2000" dirty="0">
                <a:solidFill>
                  <a:prstClr val="black"/>
                </a:solidFill>
                <a:latin typeface="Calibri"/>
              </a:rPr>
              <a:t>Model simulation results in a spatial harvest allocation that meets management objectives </a:t>
            </a:r>
          </a:p>
          <a:p>
            <a:pPr marL="514350" lvl="0" indent="-514350">
              <a:spcBef>
                <a:spcPct val="20000"/>
              </a:spcBef>
            </a:pPr>
            <a:endParaRPr lang="en-CA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990" y="1358525"/>
            <a:ext cx="7072269" cy="371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2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Modern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ite">
  <a:themeElements>
    <a:clrScheme name="Forsite 1">
      <a:dk1>
        <a:srgbClr val="6F7373"/>
      </a:dk1>
      <a:lt1>
        <a:srgbClr val="FFFFFF"/>
      </a:lt1>
      <a:dk2>
        <a:srgbClr val="343436"/>
      </a:dk2>
      <a:lt2>
        <a:srgbClr val="FEFFFE"/>
      </a:lt2>
      <a:accent1>
        <a:srgbClr val="98C146"/>
      </a:accent1>
      <a:accent2>
        <a:srgbClr val="247139"/>
      </a:accent2>
      <a:accent3>
        <a:srgbClr val="DFCD21"/>
      </a:accent3>
      <a:accent4>
        <a:srgbClr val="CD8129"/>
      </a:accent4>
      <a:accent5>
        <a:srgbClr val="6CA542"/>
      </a:accent5>
      <a:accent6>
        <a:srgbClr val="247139"/>
      </a:accent6>
      <a:hlink>
        <a:srgbClr val="98C146"/>
      </a:hlink>
      <a:folHlink>
        <a:srgbClr val="6F72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91440" bIns="0" rtlCol="0">
        <a:spAutoFit/>
      </a:bodyPr>
      <a:lstStyle>
        <a:defPPr algn="l">
          <a:lnSpc>
            <a:spcPct val="150000"/>
          </a:lnSpc>
          <a:defRPr sz="1400"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4695</TotalTime>
  <Words>1512</Words>
  <Application>Microsoft Office PowerPoint</Application>
  <PresentationFormat>Widescreen</PresentationFormat>
  <Paragraphs>242</Paragraphs>
  <Slides>25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Titillium</vt:lpstr>
      <vt:lpstr>Titillium Light</vt:lpstr>
      <vt:lpstr>Forite</vt:lpstr>
      <vt:lpstr>PowerPoint Presentation</vt:lpstr>
      <vt:lpstr>Overview</vt:lpstr>
      <vt:lpstr>But first….</vt:lpstr>
      <vt:lpstr>Connected Apps</vt:lpstr>
      <vt:lpstr>Disconnected Apps</vt:lpstr>
      <vt:lpstr>A bit of history</vt:lpstr>
      <vt:lpstr>Windows Mobile</vt:lpstr>
      <vt:lpstr>FileMaker Pro / Go</vt:lpstr>
      <vt:lpstr>More Modern Solutions</vt:lpstr>
      <vt:lpstr>Survey 123 (from Esri)</vt:lpstr>
      <vt:lpstr>The Problem</vt:lpstr>
      <vt:lpstr>Vegetation Sampling Network</vt:lpstr>
      <vt:lpstr>Xamarin Forms</vt:lpstr>
      <vt:lpstr>What did we do?</vt:lpstr>
      <vt:lpstr>eLiDAR</vt:lpstr>
      <vt:lpstr>PowerPoint Presentation</vt:lpstr>
      <vt:lpstr>Common App Patterns</vt:lpstr>
      <vt:lpstr>Multi-Device</vt:lpstr>
      <vt:lpstr>Understands Plot Types</vt:lpstr>
      <vt:lpstr>Helpers</vt:lpstr>
      <vt:lpstr>Helpers</vt:lpstr>
      <vt:lpstr>Github</vt:lpstr>
      <vt:lpstr>Next Steps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Kia Lapointe</dc:creator>
  <cp:lastModifiedBy>Craig Robinson</cp:lastModifiedBy>
  <cp:revision>202</cp:revision>
  <cp:lastPrinted>2018-02-20T20:49:44Z</cp:lastPrinted>
  <dcterms:created xsi:type="dcterms:W3CDTF">2018-02-07T22:58:43Z</dcterms:created>
  <dcterms:modified xsi:type="dcterms:W3CDTF">2021-02-11T14:57:36Z</dcterms:modified>
</cp:coreProperties>
</file>