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8" r:id="rId1"/>
  </p:sldMasterIdLst>
  <p:notesMasterIdLst>
    <p:notesMasterId r:id="rId23"/>
  </p:notesMasterIdLst>
  <p:sldIdLst>
    <p:sldId id="256" r:id="rId2"/>
    <p:sldId id="278" r:id="rId3"/>
    <p:sldId id="259" r:id="rId4"/>
    <p:sldId id="258" r:id="rId5"/>
    <p:sldId id="260" r:id="rId6"/>
    <p:sldId id="261" r:id="rId7"/>
    <p:sldId id="263" r:id="rId8"/>
    <p:sldId id="265" r:id="rId9"/>
    <p:sldId id="275" r:id="rId10"/>
    <p:sldId id="264" r:id="rId11"/>
    <p:sldId id="277" r:id="rId12"/>
    <p:sldId id="276" r:id="rId13"/>
    <p:sldId id="273" r:id="rId14"/>
    <p:sldId id="279" r:id="rId15"/>
    <p:sldId id="274" r:id="rId16"/>
    <p:sldId id="280" r:id="rId17"/>
    <p:sldId id="281" r:id="rId18"/>
    <p:sldId id="282" r:id="rId19"/>
    <p:sldId id="283" r:id="rId20"/>
    <p:sldId id="284" r:id="rId21"/>
    <p:sldId id="27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60" autoAdjust="0"/>
  </p:normalViewPr>
  <p:slideViewPr>
    <p:cSldViewPr snapToGrid="0">
      <p:cViewPr varScale="1">
        <p:scale>
          <a:sx n="103" d="100"/>
          <a:sy n="103" d="100"/>
        </p:scale>
        <p:origin x="182" y="8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48577-28D2-48B2-B05A-D6BCEED69220}" type="datetimeFigureOut">
              <a:rPr lang="en-CA" smtClean="0"/>
              <a:t>2021-02-25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5747A-B093-4DA7-84FE-92717EDBF214}" type="slidenum">
              <a:rPr lang="en-CA" smtClean="0"/>
              <a:t>‹#›</a:t>
            </a:fld>
            <a:endParaRPr lang="en-CA"/>
          </a:p>
        </p:txBody>
      </p:sp>
    </p:spTree>
    <p:extLst>
      <p:ext uri="{BB962C8B-B14F-4D97-AF65-F5344CB8AC3E}">
        <p14:creationId xmlns:p14="http://schemas.microsoft.com/office/powerpoint/2010/main" val="4131852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5A5747A-B093-4DA7-84FE-92717EDBF214}" type="slidenum">
              <a:rPr lang="en-CA" smtClean="0"/>
              <a:t>1</a:t>
            </a:fld>
            <a:endParaRPr lang="en-CA"/>
          </a:p>
        </p:txBody>
      </p:sp>
    </p:spTree>
    <p:extLst>
      <p:ext uri="{BB962C8B-B14F-4D97-AF65-F5344CB8AC3E}">
        <p14:creationId xmlns:p14="http://schemas.microsoft.com/office/powerpoint/2010/main" val="202937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5A5747A-B093-4DA7-84FE-92717EDBF214}" type="slidenum">
              <a:rPr lang="en-CA" smtClean="0"/>
              <a:t>4</a:t>
            </a:fld>
            <a:endParaRPr lang="en-CA"/>
          </a:p>
        </p:txBody>
      </p:sp>
    </p:spTree>
    <p:extLst>
      <p:ext uri="{BB962C8B-B14F-4D97-AF65-F5344CB8AC3E}">
        <p14:creationId xmlns:p14="http://schemas.microsoft.com/office/powerpoint/2010/main" val="2888542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5A5747A-B093-4DA7-84FE-92717EDBF214}" type="slidenum">
              <a:rPr lang="en-CA" smtClean="0"/>
              <a:t>15</a:t>
            </a:fld>
            <a:endParaRPr lang="en-CA"/>
          </a:p>
        </p:txBody>
      </p:sp>
    </p:spTree>
    <p:extLst>
      <p:ext uri="{BB962C8B-B14F-4D97-AF65-F5344CB8AC3E}">
        <p14:creationId xmlns:p14="http://schemas.microsoft.com/office/powerpoint/2010/main" val="298142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FDEC7-C902-40FB-8D51-8C7C95D4BBBD}" type="datetimeFigureOut">
              <a:rPr lang="en-CA" smtClean="0"/>
              <a:t>2021-02-25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51D2DA2-9F60-413A-8A75-9537ED170EB6}" type="slidenum">
              <a:rPr lang="en-CA" smtClean="0"/>
              <a:t>‹#›</a:t>
            </a:fld>
            <a:endParaRPr lang="en-CA"/>
          </a:p>
        </p:txBody>
      </p:sp>
    </p:spTree>
    <p:extLst>
      <p:ext uri="{BB962C8B-B14F-4D97-AF65-F5344CB8AC3E}">
        <p14:creationId xmlns:p14="http://schemas.microsoft.com/office/powerpoint/2010/main" val="14700031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DFDEC7-C902-40FB-8D51-8C7C95D4BBBD}" type="datetimeFigureOut">
              <a:rPr lang="en-CA" smtClean="0"/>
              <a:t>2021-02-25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51D2DA2-9F60-413A-8A75-9537ED170EB6}" type="slidenum">
              <a:rPr lang="en-CA" smtClean="0"/>
              <a:t>‹#›</a:t>
            </a:fld>
            <a:endParaRPr lang="en-CA"/>
          </a:p>
        </p:txBody>
      </p:sp>
    </p:spTree>
    <p:extLst>
      <p:ext uri="{BB962C8B-B14F-4D97-AF65-F5344CB8AC3E}">
        <p14:creationId xmlns:p14="http://schemas.microsoft.com/office/powerpoint/2010/main" val="398177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DFDEC7-C902-40FB-8D51-8C7C95D4BBBD}" type="datetimeFigureOut">
              <a:rPr lang="en-CA" smtClean="0"/>
              <a:t>2021-02-25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51D2DA2-9F60-413A-8A75-9537ED170EB6}" type="slidenum">
              <a:rPr lang="en-CA" smtClean="0"/>
              <a:t>‹#›</a:t>
            </a:fld>
            <a:endParaRPr lang="en-CA"/>
          </a:p>
        </p:txBody>
      </p:sp>
    </p:spTree>
    <p:extLst>
      <p:ext uri="{BB962C8B-B14F-4D97-AF65-F5344CB8AC3E}">
        <p14:creationId xmlns:p14="http://schemas.microsoft.com/office/powerpoint/2010/main" val="2024172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DFDEC7-C902-40FB-8D51-8C7C95D4BBBD}" type="datetimeFigureOut">
              <a:rPr lang="en-CA" smtClean="0"/>
              <a:t>2021-02-25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51D2DA2-9F60-413A-8A75-9537ED170EB6}" type="slidenum">
              <a:rPr lang="en-CA" smtClean="0"/>
              <a:t>‹#›</a:t>
            </a:fld>
            <a:endParaRPr lang="en-CA"/>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75666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DFDEC7-C902-40FB-8D51-8C7C95D4BBBD}" type="datetimeFigureOut">
              <a:rPr lang="en-CA" smtClean="0"/>
              <a:t>2021-02-25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51D2DA2-9F60-413A-8A75-9537ED170EB6}" type="slidenum">
              <a:rPr lang="en-CA" smtClean="0"/>
              <a:t>‹#›</a:t>
            </a:fld>
            <a:endParaRPr lang="en-CA"/>
          </a:p>
        </p:txBody>
      </p:sp>
    </p:spTree>
    <p:extLst>
      <p:ext uri="{BB962C8B-B14F-4D97-AF65-F5344CB8AC3E}">
        <p14:creationId xmlns:p14="http://schemas.microsoft.com/office/powerpoint/2010/main" val="2067560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DDFDEC7-C902-40FB-8D51-8C7C95D4BBBD}" type="datetimeFigureOut">
              <a:rPr lang="en-CA" smtClean="0"/>
              <a:t>2021-02-25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51D2DA2-9F60-413A-8A75-9537ED170EB6}" type="slidenum">
              <a:rPr lang="en-CA" smtClean="0"/>
              <a:t>‹#›</a:t>
            </a:fld>
            <a:endParaRPr lang="en-CA"/>
          </a:p>
        </p:txBody>
      </p:sp>
    </p:spTree>
    <p:extLst>
      <p:ext uri="{BB962C8B-B14F-4D97-AF65-F5344CB8AC3E}">
        <p14:creationId xmlns:p14="http://schemas.microsoft.com/office/powerpoint/2010/main" val="378397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DDFDEC7-C902-40FB-8D51-8C7C95D4BBBD}" type="datetimeFigureOut">
              <a:rPr lang="en-CA" smtClean="0"/>
              <a:t>2021-02-25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51D2DA2-9F60-413A-8A75-9537ED170EB6}" type="slidenum">
              <a:rPr lang="en-CA" smtClean="0"/>
              <a:t>‹#›</a:t>
            </a:fld>
            <a:endParaRPr lang="en-CA"/>
          </a:p>
        </p:txBody>
      </p:sp>
    </p:spTree>
    <p:extLst>
      <p:ext uri="{BB962C8B-B14F-4D97-AF65-F5344CB8AC3E}">
        <p14:creationId xmlns:p14="http://schemas.microsoft.com/office/powerpoint/2010/main" val="1801006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FDEC7-C902-40FB-8D51-8C7C95D4BBBD}" type="datetimeFigureOut">
              <a:rPr lang="en-CA" smtClean="0"/>
              <a:t>2021-02-25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51D2DA2-9F60-413A-8A75-9537ED170EB6}" type="slidenum">
              <a:rPr lang="en-CA" smtClean="0"/>
              <a:t>‹#›</a:t>
            </a:fld>
            <a:endParaRPr lang="en-CA"/>
          </a:p>
        </p:txBody>
      </p:sp>
    </p:spTree>
    <p:extLst>
      <p:ext uri="{BB962C8B-B14F-4D97-AF65-F5344CB8AC3E}">
        <p14:creationId xmlns:p14="http://schemas.microsoft.com/office/powerpoint/2010/main" val="3393712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FDEC7-C902-40FB-8D51-8C7C95D4BBBD}" type="datetimeFigureOut">
              <a:rPr lang="en-CA" smtClean="0"/>
              <a:t>2021-02-25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51D2DA2-9F60-413A-8A75-9537ED170EB6}" type="slidenum">
              <a:rPr lang="en-CA" smtClean="0"/>
              <a:t>‹#›</a:t>
            </a:fld>
            <a:endParaRPr lang="en-CA"/>
          </a:p>
        </p:txBody>
      </p:sp>
    </p:spTree>
    <p:extLst>
      <p:ext uri="{BB962C8B-B14F-4D97-AF65-F5344CB8AC3E}">
        <p14:creationId xmlns:p14="http://schemas.microsoft.com/office/powerpoint/2010/main" val="3005742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FDEC7-C902-40FB-8D51-8C7C95D4BBBD}" type="datetimeFigureOut">
              <a:rPr lang="en-CA" smtClean="0"/>
              <a:t>2021-02-25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51D2DA2-9F60-413A-8A75-9537ED170EB6}" type="slidenum">
              <a:rPr lang="en-CA" smtClean="0"/>
              <a:t>‹#›</a:t>
            </a:fld>
            <a:endParaRPr lang="en-CA"/>
          </a:p>
        </p:txBody>
      </p:sp>
    </p:spTree>
    <p:extLst>
      <p:ext uri="{BB962C8B-B14F-4D97-AF65-F5344CB8AC3E}">
        <p14:creationId xmlns:p14="http://schemas.microsoft.com/office/powerpoint/2010/main" val="31815715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DFDEC7-C902-40FB-8D51-8C7C95D4BBBD}" type="datetimeFigureOut">
              <a:rPr lang="en-CA" smtClean="0"/>
              <a:t>2021-02-25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51D2DA2-9F60-413A-8A75-9537ED170EB6}" type="slidenum">
              <a:rPr lang="en-CA" smtClean="0"/>
              <a:t>‹#›</a:t>
            </a:fld>
            <a:endParaRPr lang="en-CA"/>
          </a:p>
        </p:txBody>
      </p:sp>
    </p:spTree>
    <p:extLst>
      <p:ext uri="{BB962C8B-B14F-4D97-AF65-F5344CB8AC3E}">
        <p14:creationId xmlns:p14="http://schemas.microsoft.com/office/powerpoint/2010/main" val="409249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DFDEC7-C902-40FB-8D51-8C7C95D4BBBD}" type="datetimeFigureOut">
              <a:rPr lang="en-CA" smtClean="0"/>
              <a:t>2021-02-25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51D2DA2-9F60-413A-8A75-9537ED170EB6}" type="slidenum">
              <a:rPr lang="en-CA" smtClean="0"/>
              <a:t>‹#›</a:t>
            </a:fld>
            <a:endParaRPr lang="en-CA"/>
          </a:p>
        </p:txBody>
      </p:sp>
    </p:spTree>
    <p:extLst>
      <p:ext uri="{BB962C8B-B14F-4D97-AF65-F5344CB8AC3E}">
        <p14:creationId xmlns:p14="http://schemas.microsoft.com/office/powerpoint/2010/main" val="13619806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DFDEC7-C902-40FB-8D51-8C7C95D4BBBD}" type="datetimeFigureOut">
              <a:rPr lang="en-CA" smtClean="0"/>
              <a:t>2021-02-25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51D2DA2-9F60-413A-8A75-9537ED170EB6}" type="slidenum">
              <a:rPr lang="en-CA" smtClean="0"/>
              <a:t>‹#›</a:t>
            </a:fld>
            <a:endParaRPr lang="en-CA"/>
          </a:p>
        </p:txBody>
      </p:sp>
    </p:spTree>
    <p:extLst>
      <p:ext uri="{BB962C8B-B14F-4D97-AF65-F5344CB8AC3E}">
        <p14:creationId xmlns:p14="http://schemas.microsoft.com/office/powerpoint/2010/main" val="202496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DDFDEC7-C902-40FB-8D51-8C7C95D4BBBD}" type="datetimeFigureOut">
              <a:rPr lang="en-CA" smtClean="0"/>
              <a:t>2021-02-25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51D2DA2-9F60-413A-8A75-9537ED170EB6}" type="slidenum">
              <a:rPr lang="en-CA" smtClean="0"/>
              <a:t>‹#›</a:t>
            </a:fld>
            <a:endParaRPr lang="en-CA"/>
          </a:p>
        </p:txBody>
      </p:sp>
    </p:spTree>
    <p:extLst>
      <p:ext uri="{BB962C8B-B14F-4D97-AF65-F5344CB8AC3E}">
        <p14:creationId xmlns:p14="http://schemas.microsoft.com/office/powerpoint/2010/main" val="10516113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FDEC7-C902-40FB-8D51-8C7C95D4BBBD}" type="datetimeFigureOut">
              <a:rPr lang="en-CA" smtClean="0"/>
              <a:t>2021-02-25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51D2DA2-9F60-413A-8A75-9537ED170EB6}" type="slidenum">
              <a:rPr lang="en-CA" smtClean="0"/>
              <a:t>‹#›</a:t>
            </a:fld>
            <a:endParaRPr lang="en-CA"/>
          </a:p>
        </p:txBody>
      </p:sp>
    </p:spTree>
    <p:extLst>
      <p:ext uri="{BB962C8B-B14F-4D97-AF65-F5344CB8AC3E}">
        <p14:creationId xmlns:p14="http://schemas.microsoft.com/office/powerpoint/2010/main" val="58365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DDFDEC7-C902-40FB-8D51-8C7C95D4BBBD}" type="datetimeFigureOut">
              <a:rPr lang="en-CA" smtClean="0"/>
              <a:t>2021-02-25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51D2DA2-9F60-413A-8A75-9537ED170EB6}" type="slidenum">
              <a:rPr lang="en-CA" smtClean="0"/>
              <a:t>‹#›</a:t>
            </a:fld>
            <a:endParaRPr lang="en-CA"/>
          </a:p>
        </p:txBody>
      </p:sp>
    </p:spTree>
    <p:extLst>
      <p:ext uri="{BB962C8B-B14F-4D97-AF65-F5344CB8AC3E}">
        <p14:creationId xmlns:p14="http://schemas.microsoft.com/office/powerpoint/2010/main" val="1076677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DDFDEC7-C902-40FB-8D51-8C7C95D4BBBD}" type="datetimeFigureOut">
              <a:rPr lang="en-CA" smtClean="0"/>
              <a:t>2021-02-25</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1D2DA2-9F60-413A-8A75-9537ED170EB6}" type="slidenum">
              <a:rPr lang="en-CA" smtClean="0"/>
              <a:t>‹#›</a:t>
            </a:fld>
            <a:endParaRPr lang="en-CA"/>
          </a:p>
        </p:txBody>
      </p:sp>
    </p:spTree>
    <p:extLst>
      <p:ext uri="{BB962C8B-B14F-4D97-AF65-F5344CB8AC3E}">
        <p14:creationId xmlns:p14="http://schemas.microsoft.com/office/powerpoint/2010/main" val="179441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DDFDEC7-C902-40FB-8D51-8C7C95D4BBBD}" type="datetimeFigureOut">
              <a:rPr lang="en-CA" smtClean="0"/>
              <a:t>2021-02-25</a:t>
            </a:fld>
            <a:endParaRPr lang="en-CA"/>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C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51D2DA2-9F60-413A-8A75-9537ED170EB6}" type="slidenum">
              <a:rPr lang="en-CA" smtClean="0"/>
              <a:t>‹#›</a:t>
            </a:fld>
            <a:endParaRPr lang="en-CA"/>
          </a:p>
        </p:txBody>
      </p:sp>
    </p:spTree>
    <p:extLst>
      <p:ext uri="{BB962C8B-B14F-4D97-AF65-F5344CB8AC3E}">
        <p14:creationId xmlns:p14="http://schemas.microsoft.com/office/powerpoint/2010/main" val="3658757211"/>
      </p:ext>
    </p:extLst>
  </p:cSld>
  <p:clrMap bg1="dk1" tx1="lt1" bg2="dk2" tx2="lt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989252"/>
            <a:ext cx="9440034" cy="1828801"/>
          </a:xfrm>
        </p:spPr>
        <p:txBody>
          <a:bodyPr>
            <a:noAutofit/>
          </a:bodyPr>
          <a:lstStyle/>
          <a:p>
            <a:r>
              <a:rPr lang="en-CA" sz="4400" b="1" dirty="0" smtClean="0">
                <a:effectLst/>
              </a:rPr>
              <a:t>A </a:t>
            </a:r>
            <a:r>
              <a:rPr lang="en-CA" sz="4400" b="1" dirty="0">
                <a:effectLst/>
              </a:rPr>
              <a:t>Review, </a:t>
            </a:r>
            <a:r>
              <a:rPr lang="en-CA" sz="4400" b="1" dirty="0" smtClean="0">
                <a:effectLst/>
              </a:rPr>
              <a:t>Enhancement and </a:t>
            </a:r>
            <a:r>
              <a:rPr lang="en-CA" sz="4400" b="1" dirty="0">
                <a:effectLst/>
              </a:rPr>
              <a:t>Accuracy Assessment of Wetland Inventory Features in Quetico Park</a:t>
            </a:r>
            <a:endParaRPr lang="en-CA" sz="4400" dirty="0">
              <a:effectLst/>
            </a:endParaRPr>
          </a:p>
        </p:txBody>
      </p:sp>
      <p:sp>
        <p:nvSpPr>
          <p:cNvPr id="3" name="Subtitle 2"/>
          <p:cNvSpPr>
            <a:spLocks noGrp="1"/>
          </p:cNvSpPr>
          <p:nvPr>
            <p:ph type="subTitle" idx="1"/>
          </p:nvPr>
        </p:nvSpPr>
        <p:spPr>
          <a:xfrm>
            <a:off x="1272644" y="6029094"/>
            <a:ext cx="9636132" cy="691076"/>
          </a:xfrm>
        </p:spPr>
        <p:txBody>
          <a:bodyPr>
            <a:normAutofit fontScale="70000" lnSpcReduction="20000"/>
          </a:bodyPr>
          <a:lstStyle/>
          <a:p>
            <a:pPr>
              <a:lnSpc>
                <a:spcPct val="114000"/>
              </a:lnSpc>
              <a:spcAft>
                <a:spcPts val="800"/>
              </a:spcAft>
            </a:pPr>
            <a:r>
              <a:rPr lang="en-US" dirty="0" smtClean="0">
                <a:effectLst/>
              </a:rPr>
              <a:t>February 25</a:t>
            </a:r>
            <a:r>
              <a:rPr lang="en-US" baseline="30000" dirty="0" smtClean="0">
                <a:effectLst/>
              </a:rPr>
              <a:t>th</a:t>
            </a:r>
            <a:r>
              <a:rPr lang="en-US" dirty="0" smtClean="0">
                <a:effectLst/>
              </a:rPr>
              <a:t>, 2021</a:t>
            </a:r>
          </a:p>
          <a:p>
            <a:pPr>
              <a:lnSpc>
                <a:spcPct val="114000"/>
              </a:lnSpc>
              <a:spcAft>
                <a:spcPts val="800"/>
              </a:spcAft>
            </a:pPr>
            <a:r>
              <a:rPr lang="en-US" dirty="0">
                <a:effectLst/>
              </a:rPr>
              <a:t>Forestry Futures Trust Committee  KTTD Round 2 Technology Transfer Presentations</a:t>
            </a:r>
            <a:endParaRPr lang="en-CA" dirty="0"/>
          </a:p>
        </p:txBody>
      </p:sp>
      <p:sp>
        <p:nvSpPr>
          <p:cNvPr id="5" name="Subtitle 2"/>
          <p:cNvSpPr txBox="1">
            <a:spLocks/>
          </p:cNvSpPr>
          <p:nvPr/>
        </p:nvSpPr>
        <p:spPr>
          <a:xfrm>
            <a:off x="1326995" y="3750739"/>
            <a:ext cx="9636132" cy="1850890"/>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nSpc>
                <a:spcPct val="114000"/>
              </a:lnSpc>
              <a:spcAft>
                <a:spcPts val="800"/>
              </a:spcAft>
            </a:pPr>
            <a:r>
              <a:rPr lang="en-CA" dirty="0" smtClean="0">
                <a:effectLst/>
              </a:rPr>
              <a:t>Keith Hautala (Confederation College, Thunder Bay) </a:t>
            </a:r>
          </a:p>
          <a:p>
            <a:pPr>
              <a:lnSpc>
                <a:spcPct val="114000"/>
              </a:lnSpc>
              <a:spcAft>
                <a:spcPts val="800"/>
              </a:spcAft>
            </a:pPr>
            <a:r>
              <a:rPr lang="en-CA" dirty="0" smtClean="0">
                <a:effectLst/>
              </a:rPr>
              <a:t>Dave Thomson (Thomson Environmental)  </a:t>
            </a:r>
            <a:r>
              <a:rPr lang="en-CA" dirty="0" smtClean="0">
                <a:effectLst/>
                <a:latin typeface="Segoe UI Symbol" panose="020B0502040204020203" pitchFamily="34" charset="0"/>
                <a:ea typeface="Segoe UI Symbol" panose="020B0502040204020203" pitchFamily="34" charset="0"/>
              </a:rPr>
              <a:t>•  </a:t>
            </a:r>
            <a:r>
              <a:rPr lang="en-CA" dirty="0" smtClean="0">
                <a:effectLst/>
              </a:rPr>
              <a:t>Allan G. Harris (Northern Bioscience) </a:t>
            </a:r>
            <a:r>
              <a:rPr lang="en-CA" dirty="0" smtClean="0">
                <a:effectLst/>
                <a:latin typeface="Segoe UI Symbol" panose="020B0502040204020203" pitchFamily="34" charset="0"/>
                <a:ea typeface="Segoe UI Symbol" panose="020B0502040204020203" pitchFamily="34" charset="0"/>
              </a:rPr>
              <a:t>•  </a:t>
            </a:r>
            <a:r>
              <a:rPr lang="en-CA" dirty="0" smtClean="0">
                <a:effectLst/>
              </a:rPr>
              <a:t> Sebastian </a:t>
            </a:r>
            <a:r>
              <a:rPr lang="en-CA" dirty="0" err="1" smtClean="0">
                <a:effectLst/>
              </a:rPr>
              <a:t>Blemar</a:t>
            </a:r>
            <a:r>
              <a:rPr lang="en-CA" dirty="0" smtClean="0">
                <a:effectLst/>
              </a:rPr>
              <a:t>-Lucero  </a:t>
            </a:r>
            <a:r>
              <a:rPr lang="en-CA" dirty="0" smtClean="0">
                <a:effectLst/>
                <a:latin typeface="Segoe UI Symbol" panose="020B0502040204020203" pitchFamily="34" charset="0"/>
                <a:ea typeface="Segoe UI Symbol" panose="020B0502040204020203" pitchFamily="34" charset="0"/>
              </a:rPr>
              <a:t>•  </a:t>
            </a:r>
            <a:r>
              <a:rPr lang="en-CA" dirty="0" smtClean="0">
                <a:effectLst/>
              </a:rPr>
              <a:t>Alain Richard (Ducks Unlimited) </a:t>
            </a:r>
            <a:r>
              <a:rPr lang="en-CA" dirty="0" smtClean="0">
                <a:effectLst/>
                <a:latin typeface="Segoe UI Symbol" panose="020B0502040204020203" pitchFamily="34" charset="0"/>
                <a:ea typeface="Segoe UI Symbol" panose="020B0502040204020203" pitchFamily="34" charset="0"/>
              </a:rPr>
              <a:t>•  </a:t>
            </a:r>
            <a:r>
              <a:rPr lang="en-CA" dirty="0" smtClean="0">
                <a:effectLst/>
              </a:rPr>
              <a:t>Ashley Thomson (Lakehead University)</a:t>
            </a:r>
            <a:endParaRPr lang="en-CA" dirty="0" smtClean="0"/>
          </a:p>
          <a:p>
            <a:endParaRPr lang="en-CA" dirty="0"/>
          </a:p>
        </p:txBody>
      </p:sp>
    </p:spTree>
    <p:extLst>
      <p:ext uri="{BB962C8B-B14F-4D97-AF65-F5344CB8AC3E}">
        <p14:creationId xmlns:p14="http://schemas.microsoft.com/office/powerpoint/2010/main" val="2693812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0713" y="1430050"/>
            <a:ext cx="4078416" cy="5277950"/>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0713" y="1430050"/>
            <a:ext cx="4078416" cy="527795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9666" y="1430050"/>
            <a:ext cx="4078416" cy="5277950"/>
          </a:xfrm>
          <a:prstGeom prst="rect">
            <a:avLst/>
          </a:prstGeom>
        </p:spPr>
      </p:pic>
      <p:sp>
        <p:nvSpPr>
          <p:cNvPr id="2" name="Title 1"/>
          <p:cNvSpPr>
            <a:spLocks noGrp="1"/>
          </p:cNvSpPr>
          <p:nvPr>
            <p:ph type="title"/>
          </p:nvPr>
        </p:nvSpPr>
        <p:spPr/>
        <p:txBody>
          <a:bodyPr/>
          <a:lstStyle/>
          <a:p>
            <a:r>
              <a:rPr lang="en-US" dirty="0" smtClean="0"/>
              <a:t>Results</a:t>
            </a:r>
            <a:r>
              <a:rPr lang="en-US" dirty="0"/>
              <a:t>: Photo Interpretation</a:t>
            </a:r>
            <a:endParaRPr lang="en-CA" dirty="0"/>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9666" y="1430050"/>
            <a:ext cx="4078416" cy="5277950"/>
          </a:xfrm>
          <a:prstGeom prst="rect">
            <a:avLst/>
          </a:prstGeom>
        </p:spPr>
      </p:pic>
    </p:spTree>
    <p:extLst>
      <p:ext uri="{BB962C8B-B14F-4D97-AF65-F5344CB8AC3E}">
        <p14:creationId xmlns:p14="http://schemas.microsoft.com/office/powerpoint/2010/main" val="377800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Photo Interpretation</a:t>
            </a:r>
            <a:endParaRPr lang="en-CA" dirty="0"/>
          </a:p>
        </p:txBody>
      </p:sp>
      <p:sp>
        <p:nvSpPr>
          <p:cNvPr id="5" name="Content Placeholder 4"/>
          <p:cNvSpPr>
            <a:spLocks noGrp="1"/>
          </p:cNvSpPr>
          <p:nvPr>
            <p:ph idx="1"/>
          </p:nvPr>
        </p:nvSpPr>
        <p:spPr>
          <a:xfrm>
            <a:off x="913795" y="5345152"/>
            <a:ext cx="10353762" cy="1070517"/>
          </a:xfrm>
        </p:spPr>
        <p:txBody>
          <a:bodyPr>
            <a:normAutofit/>
          </a:bodyPr>
          <a:lstStyle/>
          <a:p>
            <a:pPr marL="36900" indent="0">
              <a:buNone/>
            </a:pPr>
            <a:r>
              <a:rPr lang="en-US" sz="1800" dirty="0"/>
              <a:t>Example of a small island polygon (red outline, left image), within a water polygon (blue outline) in the original inventory.  The image </a:t>
            </a:r>
            <a:r>
              <a:rPr lang="en-US" sz="1800" dirty="0" smtClean="0"/>
              <a:t>on </a:t>
            </a:r>
            <a:r>
              <a:rPr lang="en-US" sz="1800" dirty="0"/>
              <a:t>the right shows both original polygons have been reclassified as wetland (Ecosite 144). </a:t>
            </a:r>
            <a:endParaRPr lang="en-CA" sz="18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6185" y="1740375"/>
            <a:ext cx="6452222" cy="3414715"/>
          </a:xfrm>
          <a:prstGeom prst="rect">
            <a:avLst/>
          </a:prstGeom>
        </p:spPr>
      </p:pic>
    </p:spTree>
    <p:extLst>
      <p:ext uri="{BB962C8B-B14F-4D97-AF65-F5344CB8AC3E}">
        <p14:creationId xmlns:p14="http://schemas.microsoft.com/office/powerpoint/2010/main" val="3289797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r>
              <a:rPr lang="en-US" dirty="0"/>
              <a:t>: Photo Interpretation</a:t>
            </a:r>
            <a:endParaRPr lang="en-CA" dirty="0"/>
          </a:p>
        </p:txBody>
      </p:sp>
      <p:sp>
        <p:nvSpPr>
          <p:cNvPr id="7" name="Content Placeholder 6"/>
          <p:cNvSpPr>
            <a:spLocks noGrp="1"/>
          </p:cNvSpPr>
          <p:nvPr>
            <p:ph idx="1"/>
          </p:nvPr>
        </p:nvSpPr>
        <p:spPr>
          <a:xfrm>
            <a:off x="1000124" y="1664915"/>
            <a:ext cx="5781157" cy="4058751"/>
          </a:xfrm>
        </p:spPr>
        <p:txBody>
          <a:bodyPr/>
          <a:lstStyle/>
          <a:p>
            <a:r>
              <a:rPr lang="en-US" dirty="0"/>
              <a:t>Wetland vegetation communities often occur in patterns that are highly variable, and </a:t>
            </a:r>
            <a:r>
              <a:rPr lang="en-US" dirty="0" smtClean="0"/>
              <a:t>at </a:t>
            </a:r>
            <a:r>
              <a:rPr lang="en-US" dirty="0"/>
              <a:t>times are not independently </a:t>
            </a:r>
            <a:r>
              <a:rPr lang="en-US" dirty="0" err="1" smtClean="0"/>
              <a:t>mappable</a:t>
            </a:r>
            <a:r>
              <a:rPr lang="en-US" dirty="0" smtClean="0"/>
              <a:t> with efficiency</a:t>
            </a:r>
          </a:p>
          <a:p>
            <a:pPr lvl="1"/>
            <a:r>
              <a:rPr lang="en-US" dirty="0" smtClean="0">
                <a:effectLst/>
              </a:rPr>
              <a:t>For example, a mosaic </a:t>
            </a:r>
            <a:r>
              <a:rPr lang="en-US" dirty="0">
                <a:effectLst/>
              </a:rPr>
              <a:t>of emergent vegetation cover percentages along a shoreline </a:t>
            </a:r>
            <a:endParaRPr lang="en-CA" dirty="0"/>
          </a:p>
          <a:p>
            <a:r>
              <a:rPr lang="en-US" dirty="0" smtClean="0"/>
              <a:t>A </a:t>
            </a:r>
            <a:r>
              <a:rPr lang="en-US" dirty="0"/>
              <a:t>primary and secondary ecosite </a:t>
            </a:r>
            <a:r>
              <a:rPr lang="en-US" dirty="0" smtClean="0"/>
              <a:t>approach </a:t>
            </a:r>
            <a:r>
              <a:rPr lang="en-US" dirty="0"/>
              <a:t>was used during delineation to avoid numerous small polygons and produce a more efficient </a:t>
            </a:r>
            <a:r>
              <a:rPr lang="en-US" dirty="0" smtClean="0"/>
              <a:t>workflow</a:t>
            </a:r>
          </a:p>
          <a:p>
            <a:pPr lvl="1"/>
            <a:r>
              <a:rPr lang="en-US" dirty="0" smtClean="0"/>
              <a:t>Minimum polygon size 500m</a:t>
            </a:r>
            <a:r>
              <a:rPr lang="en-US" baseline="30000" dirty="0" smtClean="0"/>
              <a:t>2</a:t>
            </a:r>
            <a:endParaRPr lang="en-CA" baseline="30000" dirty="0"/>
          </a:p>
          <a:p>
            <a:endParaRPr lang="en-US" dirty="0"/>
          </a:p>
        </p:txBody>
      </p:sp>
      <p:sp>
        <p:nvSpPr>
          <p:cNvPr id="3" name="TextBox 2"/>
          <p:cNvSpPr txBox="1"/>
          <p:nvPr/>
        </p:nvSpPr>
        <p:spPr>
          <a:xfrm>
            <a:off x="7463277" y="5934670"/>
            <a:ext cx="4648805" cy="830997"/>
          </a:xfrm>
          <a:prstGeom prst="rect">
            <a:avLst/>
          </a:prstGeom>
          <a:noFill/>
        </p:spPr>
        <p:txBody>
          <a:bodyPr wrap="square" rtlCol="0">
            <a:spAutoFit/>
          </a:bodyPr>
          <a:lstStyle/>
          <a:p>
            <a:r>
              <a:rPr lang="en-US" sz="1600" i="1" dirty="0" smtClean="0">
                <a:solidFill>
                  <a:schemeClr val="tx2"/>
                </a:solidFill>
              </a:rPr>
              <a:t>A complex </a:t>
            </a:r>
            <a:r>
              <a:rPr lang="en-US" sz="1600" i="1" dirty="0">
                <a:solidFill>
                  <a:schemeClr val="tx2"/>
                </a:solidFill>
              </a:rPr>
              <a:t>wetland polygon containing a mix </a:t>
            </a:r>
            <a:r>
              <a:rPr lang="en-US" sz="1600" i="1" dirty="0" smtClean="0">
                <a:solidFill>
                  <a:schemeClr val="tx2"/>
                </a:solidFill>
              </a:rPr>
              <a:t>of shallow </a:t>
            </a:r>
            <a:r>
              <a:rPr lang="en-US" sz="1600" i="1" dirty="0">
                <a:solidFill>
                  <a:schemeClr val="tx2"/>
                </a:solidFill>
              </a:rPr>
              <a:t>marsh (149, primary Ecosite) and open water marsh (152, secondary Ecosite</a:t>
            </a:r>
            <a:r>
              <a:rPr lang="en-US" sz="1600" i="1" dirty="0" smtClean="0">
                <a:solidFill>
                  <a:schemeClr val="tx2"/>
                </a:solidFill>
              </a:rPr>
              <a:t>)</a:t>
            </a:r>
            <a:endParaRPr lang="en-CA" sz="1600" i="1" dirty="0">
              <a:solidFill>
                <a:schemeClr val="tx2"/>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49673" y="1516981"/>
            <a:ext cx="3975009" cy="4480758"/>
          </a:xfrm>
          <a:prstGeom prst="rect">
            <a:avLst/>
          </a:prstGeom>
        </p:spPr>
      </p:pic>
    </p:spTree>
    <p:extLst>
      <p:ext uri="{BB962C8B-B14F-4D97-AF65-F5344CB8AC3E}">
        <p14:creationId xmlns:p14="http://schemas.microsoft.com/office/powerpoint/2010/main" val="1837650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Results: Photo Interpretation</a:t>
            </a:r>
            <a:endParaRPr lang="en-CA" dirty="0"/>
          </a:p>
        </p:txBody>
      </p:sp>
      <p:sp>
        <p:nvSpPr>
          <p:cNvPr id="3" name="Content Placeholder 2"/>
          <p:cNvSpPr>
            <a:spLocks noGrp="1"/>
          </p:cNvSpPr>
          <p:nvPr>
            <p:ph idx="1"/>
          </p:nvPr>
        </p:nvSpPr>
        <p:spPr>
          <a:xfrm>
            <a:off x="913795" y="1732449"/>
            <a:ext cx="10353762" cy="4586575"/>
          </a:xfrm>
        </p:spPr>
        <p:txBody>
          <a:bodyPr/>
          <a:lstStyle/>
          <a:p>
            <a:r>
              <a:rPr lang="en-US" dirty="0" smtClean="0"/>
              <a:t>7,209 water polygons (108,437 ha) and 6,953 island polygons (2,148 ha) were reviewed for unidentified wetland ecosites</a:t>
            </a:r>
          </a:p>
          <a:p>
            <a:r>
              <a:rPr lang="en-US" dirty="0" smtClean="0"/>
              <a:t>1,886 new wetland polygons for a total area of 2,607.6 ha </a:t>
            </a:r>
          </a:p>
          <a:p>
            <a:pPr lvl="1"/>
            <a:r>
              <a:rPr lang="en-US" dirty="0" smtClean="0"/>
              <a:t>Organic Shallow Marsh (149, 54.3%) and Open Water Marsh: Organic (152, 28.2%)  </a:t>
            </a:r>
          </a:p>
          <a:p>
            <a:pPr lvl="2"/>
            <a:r>
              <a:rPr lang="en-US" dirty="0" smtClean="0"/>
              <a:t>Default rules</a:t>
            </a:r>
          </a:p>
          <a:p>
            <a:pPr lvl="1"/>
            <a:r>
              <a:rPr lang="en-US" dirty="0" smtClean="0"/>
              <a:t>Secondary ecosites were applied to 494 (36%) of the polygons that were formerly water</a:t>
            </a:r>
          </a:p>
          <a:p>
            <a:pPr lvl="2"/>
            <a:r>
              <a:rPr lang="en-US" dirty="0" smtClean="0"/>
              <a:t>Area best described as a complex ecosite composition</a:t>
            </a:r>
          </a:p>
          <a:p>
            <a:endParaRPr lang="en-US" dirty="0" smtClean="0"/>
          </a:p>
          <a:p>
            <a:r>
              <a:rPr lang="en-US" dirty="0" smtClean="0"/>
              <a:t>8.9% of waterbody polygons contained at least one wetland</a:t>
            </a:r>
          </a:p>
          <a:p>
            <a:r>
              <a:rPr lang="en-US" dirty="0" smtClean="0"/>
              <a:t>7.1% of all island polygons reclassified, at least in part, as wetlands</a:t>
            </a:r>
            <a:endParaRPr lang="en-CA" dirty="0"/>
          </a:p>
        </p:txBody>
      </p:sp>
    </p:spTree>
    <p:extLst>
      <p:ext uri="{BB962C8B-B14F-4D97-AF65-F5344CB8AC3E}">
        <p14:creationId xmlns:p14="http://schemas.microsoft.com/office/powerpoint/2010/main" val="3360103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Photo Interpretation</a:t>
            </a:r>
            <a:endParaRPr lang="en-CA" dirty="0"/>
          </a:p>
        </p:txBody>
      </p:sp>
      <p:sp>
        <p:nvSpPr>
          <p:cNvPr id="3" name="Content Placeholder 2"/>
          <p:cNvSpPr>
            <a:spLocks noGrp="1"/>
          </p:cNvSpPr>
          <p:nvPr>
            <p:ph idx="1"/>
          </p:nvPr>
        </p:nvSpPr>
        <p:spPr>
          <a:xfrm>
            <a:off x="913795" y="1732449"/>
            <a:ext cx="10928800" cy="1233775"/>
          </a:xfrm>
        </p:spPr>
        <p:txBody>
          <a:bodyPr>
            <a:normAutofit/>
          </a:bodyPr>
          <a:lstStyle/>
          <a:p>
            <a:r>
              <a:rPr lang="en-US" dirty="0" smtClean="0"/>
              <a:t>Represents a very small (~0.5% of entire area) but valuable piece of ecosystem data</a:t>
            </a:r>
          </a:p>
          <a:p>
            <a:endParaRPr lang="en-C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00172" y="2438399"/>
            <a:ext cx="5387572" cy="4163123"/>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590" y="3436432"/>
            <a:ext cx="5945093" cy="2167055"/>
          </a:xfrm>
          <a:prstGeom prst="rect">
            <a:avLst/>
          </a:prstGeom>
        </p:spPr>
      </p:pic>
    </p:spTree>
    <p:extLst>
      <p:ext uri="{BB962C8B-B14F-4D97-AF65-F5344CB8AC3E}">
        <p14:creationId xmlns:p14="http://schemas.microsoft.com/office/powerpoint/2010/main" val="3717053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7496780" cy="970450"/>
          </a:xfrm>
        </p:spPr>
        <p:txBody>
          <a:bodyPr>
            <a:normAutofit/>
          </a:bodyPr>
          <a:lstStyle/>
          <a:p>
            <a:r>
              <a:rPr lang="en-US" dirty="0" smtClean="0"/>
              <a:t>Results</a:t>
            </a:r>
            <a:r>
              <a:rPr lang="en-US" dirty="0"/>
              <a:t>: </a:t>
            </a:r>
            <a:r>
              <a:rPr lang="en-US" dirty="0" smtClean="0"/>
              <a:t>Field vs. Photo</a:t>
            </a:r>
            <a:endParaRPr lang="en-CA" dirty="0"/>
          </a:p>
        </p:txBody>
      </p:sp>
      <p:sp>
        <p:nvSpPr>
          <p:cNvPr id="3" name="Content Placeholder 2"/>
          <p:cNvSpPr>
            <a:spLocks noGrp="1"/>
          </p:cNvSpPr>
          <p:nvPr>
            <p:ph idx="1"/>
          </p:nvPr>
        </p:nvSpPr>
        <p:spPr>
          <a:xfrm>
            <a:off x="457201" y="1732449"/>
            <a:ext cx="6471424" cy="2527317"/>
          </a:xfrm>
        </p:spPr>
        <p:txBody>
          <a:bodyPr>
            <a:normAutofit fontScale="92500" lnSpcReduction="20000"/>
          </a:bodyPr>
          <a:lstStyle/>
          <a:p>
            <a:r>
              <a:rPr lang="en-US" dirty="0" smtClean="0"/>
              <a:t>Challenges in ‘plot level’ versus ‘area or polygon level’ assessment</a:t>
            </a:r>
          </a:p>
          <a:p>
            <a:r>
              <a:rPr lang="en-US" dirty="0" smtClean="0"/>
              <a:t>Annual and intra-annual conditions of field vs. photo date</a:t>
            </a:r>
          </a:p>
          <a:p>
            <a:r>
              <a:rPr lang="en-US" dirty="0" smtClean="0"/>
              <a:t>Default </a:t>
            </a:r>
            <a:r>
              <a:rPr lang="en-US" dirty="0"/>
              <a:t>classification rules were applied where ecosites are dependent on substrate type (e.g. 148 vs. 149, 151 vs. </a:t>
            </a:r>
            <a:r>
              <a:rPr lang="en-US" dirty="0" smtClean="0"/>
              <a:t>152)</a:t>
            </a:r>
          </a:p>
          <a:p>
            <a:pPr lvl="1"/>
            <a:r>
              <a:rPr lang="en-US" dirty="0" smtClean="0"/>
              <a:t>In </a:t>
            </a:r>
            <a:r>
              <a:rPr lang="en-US" dirty="0"/>
              <a:t>situations where this level of detail is important for habitat or ecosystem evaluation the use of ADS imagery alone may be </a:t>
            </a:r>
            <a:r>
              <a:rPr lang="en-US" dirty="0" smtClean="0"/>
              <a:t>insufficient</a:t>
            </a:r>
            <a:endParaRPr lang="en-CA" dirty="0"/>
          </a:p>
        </p:txBody>
      </p:sp>
      <p:pic>
        <p:nvPicPr>
          <p:cNvPr id="6" name="Picture 5"/>
          <p:cNvPicPr>
            <a:picLocks noChangeAspect="1"/>
          </p:cNvPicPr>
          <p:nvPr/>
        </p:nvPicPr>
        <p:blipFill>
          <a:blip r:embed="rId3"/>
          <a:stretch>
            <a:fillRect/>
          </a:stretch>
        </p:blipFill>
        <p:spPr>
          <a:xfrm>
            <a:off x="1472004" y="4313411"/>
            <a:ext cx="3934374" cy="2438740"/>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4949" y="1580050"/>
            <a:ext cx="4077325" cy="2620784"/>
          </a:xfrm>
          <a:prstGeom prst="rect">
            <a:avLst/>
          </a:prstGeom>
          <a:ln w="12700">
            <a:solidFill>
              <a:schemeClr val="tx1">
                <a:lumMod val="75000"/>
              </a:schemeClr>
            </a:solidFill>
          </a:ln>
        </p:spPr>
      </p:pic>
      <p:sp>
        <p:nvSpPr>
          <p:cNvPr id="10" name="TextBox 9"/>
          <p:cNvSpPr txBox="1"/>
          <p:nvPr/>
        </p:nvSpPr>
        <p:spPr>
          <a:xfrm>
            <a:off x="7488567" y="4200834"/>
            <a:ext cx="4203707" cy="954107"/>
          </a:xfrm>
          <a:prstGeom prst="rect">
            <a:avLst/>
          </a:prstGeom>
          <a:noFill/>
        </p:spPr>
        <p:txBody>
          <a:bodyPr wrap="square" rtlCol="0">
            <a:spAutoFit/>
          </a:bodyPr>
          <a:lstStyle/>
          <a:p>
            <a:r>
              <a:rPr lang="en-US" sz="1400" i="1" dirty="0" smtClean="0">
                <a:solidFill>
                  <a:schemeClr val="tx2"/>
                </a:solidFill>
              </a:rPr>
              <a:t>Field </a:t>
            </a:r>
            <a:r>
              <a:rPr lang="en-US" sz="1400" i="1" dirty="0">
                <a:solidFill>
                  <a:schemeClr val="tx2"/>
                </a:solidFill>
              </a:rPr>
              <a:t>sites (blue dots) </a:t>
            </a:r>
            <a:r>
              <a:rPr lang="en-US" sz="1400" i="1" dirty="0" smtClean="0">
                <a:solidFill>
                  <a:schemeClr val="tx2"/>
                </a:solidFill>
              </a:rPr>
              <a:t>were </a:t>
            </a:r>
            <a:r>
              <a:rPr lang="en-US" sz="1400" i="1" dirty="0">
                <a:solidFill>
                  <a:schemeClr val="tx2"/>
                </a:solidFill>
              </a:rPr>
              <a:t>classed as open water marsh (152) within a complex wetland polygon (red outline).  This polygon had a primary ecosite of shallow marsh (149) with a secondary ecosite of open water marsh (152).</a:t>
            </a:r>
            <a:endParaRPr lang="en-CA" sz="1400" i="1" dirty="0">
              <a:solidFill>
                <a:schemeClr val="tx2"/>
              </a:solidFill>
            </a:endParaRPr>
          </a:p>
        </p:txBody>
      </p:sp>
    </p:spTree>
    <p:extLst>
      <p:ext uri="{BB962C8B-B14F-4D97-AF65-F5344CB8AC3E}">
        <p14:creationId xmlns:p14="http://schemas.microsoft.com/office/powerpoint/2010/main" val="2143894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Field vs. Photo</a:t>
            </a:r>
            <a:endParaRPr lang="en-CA" dirty="0"/>
          </a:p>
        </p:txBody>
      </p:sp>
      <p:sp>
        <p:nvSpPr>
          <p:cNvPr id="3" name="Content Placeholder 2"/>
          <p:cNvSpPr>
            <a:spLocks noGrp="1"/>
          </p:cNvSpPr>
          <p:nvPr>
            <p:ph idx="1"/>
          </p:nvPr>
        </p:nvSpPr>
        <p:spPr/>
        <p:txBody>
          <a:bodyPr/>
          <a:lstStyle/>
          <a:p>
            <a:r>
              <a:rPr lang="en-US" dirty="0"/>
              <a:t>C</a:t>
            </a:r>
            <a:r>
              <a:rPr lang="en-US" dirty="0" smtClean="0"/>
              <a:t>onsider </a:t>
            </a:r>
            <a:r>
              <a:rPr lang="en-US" dirty="0"/>
              <a:t>management objectives/uses of inventory</a:t>
            </a:r>
          </a:p>
          <a:p>
            <a:pPr lvl="1"/>
            <a:r>
              <a:rPr lang="en-US" dirty="0"/>
              <a:t>148 and 149 are both shallow marshes</a:t>
            </a:r>
          </a:p>
          <a:p>
            <a:pPr lvl="1"/>
            <a:r>
              <a:rPr lang="en-US" dirty="0"/>
              <a:t>150, 151, and 152 are </a:t>
            </a:r>
            <a:r>
              <a:rPr lang="en-US" dirty="0" smtClean="0"/>
              <a:t>open </a:t>
            </a:r>
            <a:r>
              <a:rPr lang="en-US" dirty="0"/>
              <a:t>water </a:t>
            </a:r>
            <a:r>
              <a:rPr lang="en-US" dirty="0" smtClean="0"/>
              <a:t>marshes</a:t>
            </a:r>
            <a:r>
              <a:rPr lang="en-US" dirty="0" smtClean="0">
                <a:effectLst/>
              </a:rPr>
              <a:t> </a:t>
            </a:r>
          </a:p>
          <a:p>
            <a:pPr lvl="2"/>
            <a:r>
              <a:rPr lang="en-US" dirty="0">
                <a:effectLst/>
              </a:rPr>
              <a:t>Shallow marshes identified in the field had </a:t>
            </a:r>
            <a:r>
              <a:rPr lang="en-US" dirty="0" smtClean="0">
                <a:effectLst/>
              </a:rPr>
              <a:t>general agreement </a:t>
            </a:r>
            <a:r>
              <a:rPr lang="en-US" dirty="0">
                <a:effectLst/>
              </a:rPr>
              <a:t>with the digitized polygons (71% correct) as did digitized open water marshes in comparison to the field data (77% </a:t>
            </a:r>
            <a:r>
              <a:rPr lang="en-US" dirty="0" smtClean="0">
                <a:effectLst/>
              </a:rPr>
              <a:t>correct)</a:t>
            </a:r>
          </a:p>
          <a:p>
            <a:pPr lvl="1"/>
            <a:r>
              <a:rPr lang="en-US" dirty="0" smtClean="0">
                <a:effectLst/>
              </a:rPr>
              <a:t>Of </a:t>
            </a:r>
            <a:r>
              <a:rPr lang="en-US" dirty="0">
                <a:effectLst/>
              </a:rPr>
              <a:t>the 116 field sites that were classed as open water, 72 (62%) were in polygons that had open water marsh as either the primary or secondary </a:t>
            </a:r>
            <a:r>
              <a:rPr lang="en-US" dirty="0" smtClean="0">
                <a:effectLst/>
              </a:rPr>
              <a:t>ecosite</a:t>
            </a:r>
            <a:endParaRPr lang="en-CA" dirty="0"/>
          </a:p>
          <a:p>
            <a:endParaRPr lang="en-CA"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1289" y="4317826"/>
            <a:ext cx="5330148" cy="2467231"/>
          </a:xfrm>
          <a:prstGeom prst="rect">
            <a:avLst/>
          </a:prstGeom>
        </p:spPr>
      </p:pic>
    </p:spTree>
    <p:extLst>
      <p:ext uri="{BB962C8B-B14F-4D97-AF65-F5344CB8AC3E}">
        <p14:creationId xmlns:p14="http://schemas.microsoft.com/office/powerpoint/2010/main" val="1564277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Deep Learning Classification</a:t>
            </a:r>
            <a:endParaRPr lang="en-CA" dirty="0"/>
          </a:p>
        </p:txBody>
      </p:sp>
      <p:sp>
        <p:nvSpPr>
          <p:cNvPr id="3" name="Content Placeholder 2"/>
          <p:cNvSpPr>
            <a:spLocks noGrp="1"/>
          </p:cNvSpPr>
          <p:nvPr>
            <p:ph idx="1"/>
          </p:nvPr>
        </p:nvSpPr>
        <p:spPr>
          <a:xfrm>
            <a:off x="913795" y="1732449"/>
            <a:ext cx="10353762" cy="5014580"/>
          </a:xfrm>
        </p:spPr>
        <p:txBody>
          <a:bodyPr>
            <a:normAutofit/>
          </a:bodyPr>
          <a:lstStyle/>
          <a:p>
            <a:pPr>
              <a:lnSpc>
                <a:spcPct val="125000"/>
              </a:lnSpc>
            </a:pPr>
            <a:r>
              <a:rPr lang="en-US" dirty="0">
                <a:effectLst/>
              </a:rPr>
              <a:t>The original project proposal did not include a deep learning </a:t>
            </a:r>
            <a:r>
              <a:rPr lang="en-US" dirty="0" smtClean="0">
                <a:effectLst/>
              </a:rPr>
              <a:t>component</a:t>
            </a:r>
          </a:p>
          <a:p>
            <a:pPr>
              <a:lnSpc>
                <a:spcPct val="125000"/>
              </a:lnSpc>
            </a:pPr>
            <a:r>
              <a:rPr lang="en-US" dirty="0" smtClean="0">
                <a:effectLst/>
              </a:rPr>
              <a:t>Feasible to identify via manual </a:t>
            </a:r>
            <a:r>
              <a:rPr lang="en-US" dirty="0" err="1" smtClean="0">
                <a:effectLst/>
              </a:rPr>
              <a:t>photointerp</a:t>
            </a:r>
            <a:r>
              <a:rPr lang="en-US" dirty="0" smtClean="0">
                <a:effectLst/>
              </a:rPr>
              <a:t> illustrated, but labour intensive</a:t>
            </a:r>
          </a:p>
          <a:p>
            <a:pPr>
              <a:lnSpc>
                <a:spcPct val="125000"/>
              </a:lnSpc>
            </a:pPr>
            <a:r>
              <a:rPr lang="en-US" dirty="0">
                <a:effectLst/>
              </a:rPr>
              <a:t>Studies (Amani et. al. 2018, </a:t>
            </a:r>
            <a:r>
              <a:rPr lang="en-US" dirty="0" err="1">
                <a:effectLst/>
              </a:rPr>
              <a:t>Mahdianpari</a:t>
            </a:r>
            <a:r>
              <a:rPr lang="en-US" dirty="0">
                <a:effectLst/>
              </a:rPr>
              <a:t>, et. al. </a:t>
            </a:r>
            <a:r>
              <a:rPr lang="en-US" dirty="0" smtClean="0">
                <a:effectLst/>
              </a:rPr>
              <a:t>2018) suggest the classification of wetlands using </a:t>
            </a:r>
            <a:r>
              <a:rPr lang="en-US" dirty="0">
                <a:effectLst/>
              </a:rPr>
              <a:t>deep learning </a:t>
            </a:r>
            <a:r>
              <a:rPr lang="en-US" dirty="0" smtClean="0">
                <a:effectLst/>
              </a:rPr>
              <a:t>may </a:t>
            </a:r>
            <a:r>
              <a:rPr lang="en-US" dirty="0">
                <a:effectLst/>
              </a:rPr>
              <a:t>outperform other methods </a:t>
            </a:r>
            <a:r>
              <a:rPr lang="en-US" dirty="0" smtClean="0">
                <a:effectLst/>
              </a:rPr>
              <a:t>(</a:t>
            </a:r>
            <a:r>
              <a:rPr lang="en-US" dirty="0">
                <a:effectLst/>
              </a:rPr>
              <a:t>e.g. random forest</a:t>
            </a:r>
            <a:r>
              <a:rPr lang="en-US" dirty="0" smtClean="0">
                <a:effectLst/>
              </a:rPr>
              <a:t>)</a:t>
            </a:r>
          </a:p>
          <a:p>
            <a:pPr>
              <a:lnSpc>
                <a:spcPct val="125000"/>
              </a:lnSpc>
            </a:pPr>
            <a:r>
              <a:rPr lang="en-US" dirty="0" smtClean="0">
                <a:effectLst/>
              </a:rPr>
              <a:t>A </a:t>
            </a:r>
            <a:r>
              <a:rPr lang="en-US" dirty="0">
                <a:effectLst/>
              </a:rPr>
              <a:t>number of studies have investigated the use of convolutional neural networks and satellite imagery to identify wetlands in Canada at large spatial scales (Amani et. al. 2019, </a:t>
            </a:r>
            <a:r>
              <a:rPr lang="en-US" dirty="0" err="1">
                <a:effectLst/>
              </a:rPr>
              <a:t>Pouliot</a:t>
            </a:r>
            <a:r>
              <a:rPr lang="en-US" dirty="0">
                <a:effectLst/>
              </a:rPr>
              <a:t> et. al. 2019), </a:t>
            </a:r>
            <a:r>
              <a:rPr lang="en-US" dirty="0" smtClean="0">
                <a:effectLst/>
              </a:rPr>
              <a:t>but few </a:t>
            </a:r>
            <a:r>
              <a:rPr lang="en-US" dirty="0">
                <a:effectLst/>
              </a:rPr>
              <a:t>studies have leveraged fine resolution imagery (Du et. al. 2020) and </a:t>
            </a:r>
            <a:r>
              <a:rPr lang="en-US" dirty="0" smtClean="0">
                <a:effectLst/>
              </a:rPr>
              <a:t>scales</a:t>
            </a:r>
          </a:p>
          <a:p>
            <a:pPr>
              <a:lnSpc>
                <a:spcPct val="125000"/>
              </a:lnSpc>
            </a:pPr>
            <a:r>
              <a:rPr lang="en-US" dirty="0">
                <a:effectLst/>
              </a:rPr>
              <a:t>All models were created in </a:t>
            </a:r>
            <a:r>
              <a:rPr lang="en-US" dirty="0" err="1">
                <a:effectLst/>
              </a:rPr>
              <a:t>Tensorflow</a:t>
            </a:r>
            <a:r>
              <a:rPr lang="en-US" dirty="0">
                <a:effectLst/>
              </a:rPr>
              <a:t> </a:t>
            </a:r>
            <a:r>
              <a:rPr lang="en-US" dirty="0" smtClean="0">
                <a:effectLst/>
              </a:rPr>
              <a:t>2.1.0</a:t>
            </a:r>
          </a:p>
          <a:p>
            <a:pPr lvl="1">
              <a:lnSpc>
                <a:spcPct val="125000"/>
              </a:lnSpc>
            </a:pPr>
            <a:r>
              <a:rPr lang="en-US" dirty="0" smtClean="0">
                <a:effectLst/>
              </a:rPr>
              <a:t>Chips and models available</a:t>
            </a:r>
          </a:p>
        </p:txBody>
      </p:sp>
    </p:spTree>
    <p:extLst>
      <p:ext uri="{BB962C8B-B14F-4D97-AF65-F5344CB8AC3E}">
        <p14:creationId xmlns:p14="http://schemas.microsoft.com/office/powerpoint/2010/main" val="3531238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Deep Learning Classification</a:t>
            </a:r>
            <a:endParaRPr lang="en-CA" dirty="0"/>
          </a:p>
        </p:txBody>
      </p:sp>
      <p:sp>
        <p:nvSpPr>
          <p:cNvPr id="3" name="Content Placeholder 2"/>
          <p:cNvSpPr>
            <a:spLocks noGrp="1"/>
          </p:cNvSpPr>
          <p:nvPr>
            <p:ph idx="1"/>
          </p:nvPr>
        </p:nvSpPr>
        <p:spPr>
          <a:xfrm>
            <a:off x="763480" y="1732449"/>
            <a:ext cx="6049819" cy="4908048"/>
          </a:xfrm>
        </p:spPr>
        <p:txBody>
          <a:bodyPr>
            <a:normAutofit fontScale="92500"/>
          </a:bodyPr>
          <a:lstStyle/>
          <a:p>
            <a:r>
              <a:rPr lang="en-US" dirty="0"/>
              <a:t>Image chips of 32 x 32 pixels </a:t>
            </a:r>
            <a:r>
              <a:rPr lang="en-US" dirty="0" smtClean="0"/>
              <a:t>(~13m x 13m) were </a:t>
            </a:r>
            <a:r>
              <a:rPr lang="en-US" dirty="0"/>
              <a:t>extracted from each of six different classes: water, terrestrial island (i.e. true island), </a:t>
            </a:r>
            <a:r>
              <a:rPr lang="en-US" dirty="0" smtClean="0"/>
              <a:t>ecosites </a:t>
            </a:r>
            <a:r>
              <a:rPr lang="en-US" dirty="0"/>
              <a:t>135, </a:t>
            </a:r>
            <a:r>
              <a:rPr lang="en-US" dirty="0" smtClean="0"/>
              <a:t>144</a:t>
            </a:r>
            <a:r>
              <a:rPr lang="en-US" dirty="0"/>
              <a:t>, </a:t>
            </a:r>
            <a:r>
              <a:rPr lang="en-US" dirty="0" smtClean="0"/>
              <a:t>149 </a:t>
            </a:r>
            <a:r>
              <a:rPr lang="en-US" dirty="0"/>
              <a:t>and </a:t>
            </a:r>
            <a:r>
              <a:rPr lang="en-US" dirty="0" smtClean="0"/>
              <a:t>152</a:t>
            </a:r>
          </a:p>
          <a:p>
            <a:pPr lvl="1"/>
            <a:r>
              <a:rPr lang="en-US" dirty="0" smtClean="0"/>
              <a:t>Ecosite146 </a:t>
            </a:r>
            <a:r>
              <a:rPr lang="en-US" dirty="0"/>
              <a:t>was not included </a:t>
            </a:r>
            <a:r>
              <a:rPr lang="en-US" dirty="0" smtClean="0"/>
              <a:t>as </a:t>
            </a:r>
            <a:r>
              <a:rPr lang="en-US" dirty="0"/>
              <a:t>there were only two polygons in this class within the study </a:t>
            </a:r>
            <a:r>
              <a:rPr lang="en-US" dirty="0" smtClean="0"/>
              <a:t>area</a:t>
            </a:r>
          </a:p>
          <a:p>
            <a:pPr lvl="1"/>
            <a:r>
              <a:rPr lang="en-US" dirty="0">
                <a:effectLst/>
              </a:rPr>
              <a:t>Image chips were created for both 3 band RGB and a 3 band false-</a:t>
            </a:r>
            <a:r>
              <a:rPr lang="en-US" dirty="0" err="1">
                <a:effectLst/>
              </a:rPr>
              <a:t>colour</a:t>
            </a:r>
            <a:r>
              <a:rPr lang="en-US" dirty="0">
                <a:effectLst/>
              </a:rPr>
              <a:t> (</a:t>
            </a:r>
            <a:r>
              <a:rPr lang="en-US" dirty="0" smtClean="0">
                <a:effectLst/>
              </a:rPr>
              <a:t>NIR</a:t>
            </a:r>
            <a:r>
              <a:rPr lang="en-US" dirty="0">
                <a:effectLst/>
              </a:rPr>
              <a:t>, </a:t>
            </a:r>
            <a:r>
              <a:rPr lang="en-US" dirty="0" smtClean="0">
                <a:effectLst/>
              </a:rPr>
              <a:t>R, G) as </a:t>
            </a:r>
            <a:r>
              <a:rPr lang="en-US" dirty="0">
                <a:effectLst/>
              </a:rPr>
              <a:t>these wavelengths are known to have strong predictive value for </a:t>
            </a:r>
            <a:r>
              <a:rPr lang="en-US" dirty="0" smtClean="0">
                <a:effectLst/>
              </a:rPr>
              <a:t>wetlands</a:t>
            </a:r>
          </a:p>
          <a:p>
            <a:pPr lvl="1"/>
            <a:r>
              <a:rPr lang="en-US" dirty="0" smtClean="0">
                <a:effectLst/>
              </a:rPr>
              <a:t>1,000 chips per class (6,000 total) for training/validation with an additional 100/class (600) for test set</a:t>
            </a:r>
            <a:endParaRPr lang="en-US" dirty="0" smtClean="0"/>
          </a:p>
          <a:p>
            <a:r>
              <a:rPr lang="en-US" dirty="0">
                <a:effectLst/>
              </a:rPr>
              <a:t>Image chip locations were manually selected within areas to ensure the sample area represented the class and were not overlapping boundaries of other </a:t>
            </a:r>
            <a:r>
              <a:rPr lang="en-US" dirty="0" smtClean="0">
                <a:effectLst/>
              </a:rPr>
              <a:t>classes</a:t>
            </a:r>
            <a:endParaRPr lang="en-CA"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03854" y="1843340"/>
            <a:ext cx="5188146" cy="2493480"/>
          </a:xfrm>
          <a:prstGeom prst="rect">
            <a:avLst/>
          </a:prstGeom>
        </p:spPr>
      </p:pic>
      <p:sp>
        <p:nvSpPr>
          <p:cNvPr id="5" name="TextBox 4"/>
          <p:cNvSpPr txBox="1"/>
          <p:nvPr/>
        </p:nvSpPr>
        <p:spPr>
          <a:xfrm>
            <a:off x="7066626" y="4336820"/>
            <a:ext cx="5051394" cy="923330"/>
          </a:xfrm>
          <a:prstGeom prst="rect">
            <a:avLst/>
          </a:prstGeom>
          <a:noFill/>
        </p:spPr>
        <p:txBody>
          <a:bodyPr wrap="square" rtlCol="0">
            <a:spAutoFit/>
          </a:bodyPr>
          <a:lstStyle/>
          <a:p>
            <a:r>
              <a:rPr lang="en-US" i="1" dirty="0">
                <a:solidFill>
                  <a:schemeClr val="tx2"/>
                </a:solidFill>
              </a:rPr>
              <a:t>Example of image chip locations (orange squares) extracted from a wetland feature.  White arrows indicate areas of intermixed open water which were avoided.</a:t>
            </a:r>
            <a:endParaRPr lang="en-CA" i="1" dirty="0">
              <a:solidFill>
                <a:schemeClr val="tx2"/>
              </a:solidFill>
            </a:endParaRPr>
          </a:p>
        </p:txBody>
      </p:sp>
    </p:spTree>
    <p:extLst>
      <p:ext uri="{BB962C8B-B14F-4D97-AF65-F5344CB8AC3E}">
        <p14:creationId xmlns:p14="http://schemas.microsoft.com/office/powerpoint/2010/main" val="590531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Deep Learning Classification</a:t>
            </a:r>
            <a:endParaRPr lang="en-CA" dirty="0"/>
          </a:p>
        </p:txBody>
      </p:sp>
      <p:sp>
        <p:nvSpPr>
          <p:cNvPr id="3" name="Content Placeholder 2"/>
          <p:cNvSpPr>
            <a:spLocks noGrp="1"/>
          </p:cNvSpPr>
          <p:nvPr>
            <p:ph idx="1"/>
          </p:nvPr>
        </p:nvSpPr>
        <p:spPr>
          <a:xfrm>
            <a:off x="913795" y="1732448"/>
            <a:ext cx="7448970" cy="5125552"/>
          </a:xfrm>
        </p:spPr>
        <p:txBody>
          <a:bodyPr>
            <a:normAutofit lnSpcReduction="10000"/>
          </a:bodyPr>
          <a:lstStyle/>
          <a:p>
            <a:r>
              <a:rPr lang="en-US" dirty="0" smtClean="0"/>
              <a:t>Multiple architectures quickly investigated with nine models more fully explored</a:t>
            </a:r>
          </a:p>
          <a:p>
            <a:r>
              <a:rPr lang="en-US" dirty="0" smtClean="0">
                <a:effectLst/>
              </a:rPr>
              <a:t>Final model </a:t>
            </a:r>
            <a:r>
              <a:rPr lang="en-US" dirty="0">
                <a:effectLst/>
              </a:rPr>
              <a:t>produced a training and validation accuracy of 90.7% and 82.7% respectively at the end of 125 </a:t>
            </a:r>
            <a:r>
              <a:rPr lang="en-US" dirty="0" smtClean="0">
                <a:effectLst/>
              </a:rPr>
              <a:t>epochs</a:t>
            </a:r>
          </a:p>
          <a:p>
            <a:r>
              <a:rPr lang="en-US" dirty="0" smtClean="0">
                <a:effectLst/>
              </a:rPr>
              <a:t>The model was then used to predict </a:t>
            </a:r>
            <a:r>
              <a:rPr lang="en-US" dirty="0">
                <a:effectLst/>
              </a:rPr>
              <a:t>the 600 test </a:t>
            </a:r>
            <a:r>
              <a:rPr lang="en-US" dirty="0" smtClean="0">
                <a:effectLst/>
              </a:rPr>
              <a:t>images</a:t>
            </a:r>
          </a:p>
          <a:p>
            <a:pPr lvl="1"/>
            <a:r>
              <a:rPr lang="en-US" dirty="0">
                <a:effectLst/>
              </a:rPr>
              <a:t>B</a:t>
            </a:r>
            <a:r>
              <a:rPr lang="en-US" dirty="0" smtClean="0">
                <a:effectLst/>
              </a:rPr>
              <a:t>road </a:t>
            </a:r>
            <a:r>
              <a:rPr lang="en-US" dirty="0">
                <a:effectLst/>
              </a:rPr>
              <a:t>classes of water (label = 99), land (label = 100) and wetlands with accuracies of 95%, 97% and 98% </a:t>
            </a:r>
            <a:r>
              <a:rPr lang="en-US" dirty="0" smtClean="0">
                <a:effectLst/>
              </a:rPr>
              <a:t>respectively</a:t>
            </a:r>
          </a:p>
          <a:p>
            <a:r>
              <a:rPr lang="en-US" dirty="0" smtClean="0">
                <a:effectLst/>
              </a:rPr>
              <a:t>Less accuracy at the ecosite level</a:t>
            </a:r>
          </a:p>
          <a:p>
            <a:pPr lvl="1"/>
            <a:r>
              <a:rPr lang="en-US" dirty="0" smtClean="0">
                <a:effectLst/>
              </a:rPr>
              <a:t>Performed </a:t>
            </a:r>
            <a:r>
              <a:rPr lang="en-US" dirty="0">
                <a:effectLst/>
              </a:rPr>
              <a:t>well on ecosite 149 (90</a:t>
            </a:r>
            <a:r>
              <a:rPr lang="en-US" dirty="0" smtClean="0">
                <a:effectLst/>
              </a:rPr>
              <a:t>%)</a:t>
            </a:r>
          </a:p>
          <a:p>
            <a:pPr lvl="2"/>
            <a:r>
              <a:rPr lang="en-US" dirty="0" smtClean="0">
                <a:effectLst/>
              </a:rPr>
              <a:t>Frequently </a:t>
            </a:r>
            <a:r>
              <a:rPr lang="en-US" dirty="0">
                <a:effectLst/>
              </a:rPr>
              <a:t>misclassified ecosites 135 (30% accuracy) and 144 (29% accuracy</a:t>
            </a:r>
            <a:r>
              <a:rPr lang="en-US" dirty="0" smtClean="0">
                <a:effectLst/>
              </a:rPr>
              <a:t>) </a:t>
            </a:r>
          </a:p>
          <a:p>
            <a:pPr lvl="3"/>
            <a:r>
              <a:rPr lang="en-US" dirty="0" smtClean="0">
                <a:effectLst/>
              </a:rPr>
              <a:t>Limited </a:t>
            </a:r>
            <a:r>
              <a:rPr lang="en-US" dirty="0">
                <a:effectLst/>
              </a:rPr>
              <a:t>number of polygons from which to choose from for the training </a:t>
            </a:r>
            <a:r>
              <a:rPr lang="en-US" dirty="0" smtClean="0">
                <a:effectLst/>
              </a:rPr>
              <a:t>set</a:t>
            </a:r>
          </a:p>
          <a:p>
            <a:pPr lvl="1"/>
            <a:r>
              <a:rPr lang="en-US" dirty="0" smtClean="0">
                <a:effectLst/>
              </a:rPr>
              <a:t>If </a:t>
            </a:r>
            <a:r>
              <a:rPr lang="en-US" dirty="0">
                <a:effectLst/>
              </a:rPr>
              <a:t>ecosite 152 (open water) was combined with 149 (shallow water), the model had a 90% accuracy in classifying these marsh types within the test data</a:t>
            </a:r>
            <a:endParaRPr lang="en-CA"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79796" y="1732448"/>
            <a:ext cx="3421476" cy="3412748"/>
          </a:xfrm>
          <a:prstGeom prst="rect">
            <a:avLst/>
          </a:prstGeom>
        </p:spPr>
      </p:pic>
      <p:sp>
        <p:nvSpPr>
          <p:cNvPr id="7" name="TextBox 6"/>
          <p:cNvSpPr txBox="1"/>
          <p:nvPr/>
        </p:nvSpPr>
        <p:spPr>
          <a:xfrm>
            <a:off x="8579796" y="5145196"/>
            <a:ext cx="3421476" cy="1015663"/>
          </a:xfrm>
          <a:prstGeom prst="rect">
            <a:avLst/>
          </a:prstGeom>
          <a:noFill/>
        </p:spPr>
        <p:txBody>
          <a:bodyPr wrap="square" rtlCol="0">
            <a:spAutoFit/>
          </a:bodyPr>
          <a:lstStyle/>
          <a:p>
            <a:r>
              <a:rPr lang="en-US" sz="1400" i="1" dirty="0">
                <a:solidFill>
                  <a:schemeClr val="tx2"/>
                </a:solidFill>
              </a:rPr>
              <a:t>Confusion matrix for test images  [99 = water, 100 = land, and all other labels are wetland ecosites].</a:t>
            </a:r>
            <a:endParaRPr lang="en-CA" sz="1400" i="1" dirty="0">
              <a:solidFill>
                <a:schemeClr val="tx2"/>
              </a:solidFill>
            </a:endParaRPr>
          </a:p>
          <a:p>
            <a:endParaRPr lang="en-CA" dirty="0"/>
          </a:p>
        </p:txBody>
      </p:sp>
    </p:spTree>
    <p:extLst>
      <p:ext uri="{BB962C8B-B14F-4D97-AF65-F5344CB8AC3E}">
        <p14:creationId xmlns:p14="http://schemas.microsoft.com/office/powerpoint/2010/main" val="2075981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CA" dirty="0"/>
          </a:p>
        </p:txBody>
      </p:sp>
      <p:sp>
        <p:nvSpPr>
          <p:cNvPr id="3" name="Content Placeholder 2"/>
          <p:cNvSpPr>
            <a:spLocks noGrp="1"/>
          </p:cNvSpPr>
          <p:nvPr>
            <p:ph idx="1"/>
          </p:nvPr>
        </p:nvSpPr>
        <p:spPr/>
        <p:txBody>
          <a:bodyPr/>
          <a:lstStyle/>
          <a:p>
            <a:r>
              <a:rPr lang="en-US" dirty="0" smtClean="0"/>
              <a:t>Background/Rationale</a:t>
            </a:r>
          </a:p>
          <a:p>
            <a:r>
              <a:rPr lang="en-US" dirty="0" smtClean="0"/>
              <a:t>Scope/Methods</a:t>
            </a:r>
          </a:p>
          <a:p>
            <a:r>
              <a:rPr lang="en-US" dirty="0" smtClean="0"/>
              <a:t>Results</a:t>
            </a:r>
          </a:p>
          <a:p>
            <a:pPr lvl="1"/>
            <a:r>
              <a:rPr lang="en-US" dirty="0" smtClean="0"/>
              <a:t>Field</a:t>
            </a:r>
          </a:p>
          <a:p>
            <a:pPr lvl="1"/>
            <a:r>
              <a:rPr lang="en-US" dirty="0" smtClean="0"/>
              <a:t>Photointerpretation: Examples and Overall Results</a:t>
            </a:r>
          </a:p>
          <a:p>
            <a:pPr lvl="2"/>
            <a:r>
              <a:rPr lang="en-US" dirty="0" smtClean="0"/>
              <a:t>Comparison to Field Data</a:t>
            </a:r>
          </a:p>
          <a:p>
            <a:pPr lvl="1"/>
            <a:r>
              <a:rPr lang="en-US" dirty="0" smtClean="0"/>
              <a:t>Machine learning/CNN</a:t>
            </a:r>
          </a:p>
          <a:p>
            <a:endParaRPr lang="en-US" dirty="0" smtClean="0"/>
          </a:p>
          <a:p>
            <a:pPr lvl="1"/>
            <a:endParaRPr lang="en-US" dirty="0" smtClean="0"/>
          </a:p>
        </p:txBody>
      </p:sp>
    </p:spTree>
    <p:extLst>
      <p:ext uri="{BB962C8B-B14F-4D97-AF65-F5344CB8AC3E}">
        <p14:creationId xmlns:p14="http://schemas.microsoft.com/office/powerpoint/2010/main" val="156181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CA" dirty="0"/>
          </a:p>
        </p:txBody>
      </p:sp>
      <p:sp>
        <p:nvSpPr>
          <p:cNvPr id="3" name="Content Placeholder 2"/>
          <p:cNvSpPr>
            <a:spLocks noGrp="1"/>
          </p:cNvSpPr>
          <p:nvPr>
            <p:ph idx="1"/>
          </p:nvPr>
        </p:nvSpPr>
        <p:spPr>
          <a:xfrm>
            <a:off x="913795" y="1732449"/>
            <a:ext cx="10353762" cy="4987947"/>
          </a:xfrm>
        </p:spPr>
        <p:txBody>
          <a:bodyPr>
            <a:normAutofit/>
          </a:bodyPr>
          <a:lstStyle/>
          <a:p>
            <a:r>
              <a:rPr lang="en-US" dirty="0">
                <a:effectLst/>
              </a:rPr>
              <a:t>While the overall wetland area added to the inventory (~2,600 ha) is small compared </a:t>
            </a:r>
            <a:r>
              <a:rPr lang="en-US" dirty="0" smtClean="0">
                <a:effectLst/>
              </a:rPr>
              <a:t>to the </a:t>
            </a:r>
            <a:r>
              <a:rPr lang="en-US" dirty="0" err="1" smtClean="0">
                <a:effectLst/>
              </a:rPr>
              <a:t>landbase</a:t>
            </a:r>
            <a:r>
              <a:rPr lang="en-US" dirty="0" smtClean="0">
                <a:effectLst/>
              </a:rPr>
              <a:t>, </a:t>
            </a:r>
            <a:r>
              <a:rPr lang="en-US" dirty="0">
                <a:effectLst/>
              </a:rPr>
              <a:t>it is important to note that much of this area is in ecosites that were completely omitted from </a:t>
            </a:r>
            <a:r>
              <a:rPr lang="en-US" dirty="0" smtClean="0">
                <a:effectLst/>
              </a:rPr>
              <a:t>original inventory procedures</a:t>
            </a:r>
          </a:p>
          <a:p>
            <a:r>
              <a:rPr lang="en-US" dirty="0" smtClean="0">
                <a:effectLst/>
              </a:rPr>
              <a:t>Reasonable ability </a:t>
            </a:r>
            <a:r>
              <a:rPr lang="en-US" dirty="0">
                <a:effectLst/>
              </a:rPr>
              <a:t>to identify wetland classes from the ADS imagery, but that some caution is needed as ecosite-specific determination remains </a:t>
            </a:r>
            <a:r>
              <a:rPr lang="en-US" dirty="0" smtClean="0">
                <a:effectLst/>
              </a:rPr>
              <a:t>difficult</a:t>
            </a:r>
          </a:p>
          <a:p>
            <a:pPr lvl="1"/>
            <a:r>
              <a:rPr lang="en-US" dirty="0" smtClean="0">
                <a:effectLst/>
              </a:rPr>
              <a:t>Depending </a:t>
            </a:r>
            <a:r>
              <a:rPr lang="en-US" dirty="0">
                <a:effectLst/>
              </a:rPr>
              <a:t>on the end use of the wetland inventory (i.e. if specific ecosites are required, or if broader classifications are </a:t>
            </a:r>
            <a:r>
              <a:rPr lang="en-US" dirty="0" smtClean="0">
                <a:effectLst/>
              </a:rPr>
              <a:t>sufficient) this </a:t>
            </a:r>
            <a:r>
              <a:rPr lang="en-US" dirty="0">
                <a:effectLst/>
              </a:rPr>
              <a:t>may or may not be a </a:t>
            </a:r>
            <a:r>
              <a:rPr lang="en-US" dirty="0" smtClean="0">
                <a:effectLst/>
              </a:rPr>
              <a:t>problem</a:t>
            </a:r>
          </a:p>
          <a:p>
            <a:pPr lvl="1"/>
            <a:r>
              <a:rPr lang="en-US" dirty="0" smtClean="0">
                <a:effectLst/>
              </a:rPr>
              <a:t>The </a:t>
            </a:r>
            <a:r>
              <a:rPr lang="en-US" dirty="0">
                <a:effectLst/>
              </a:rPr>
              <a:t>use of both primary and secondary ecosite labels in complex wetland areas is one way to improve the accuracy of delineated </a:t>
            </a:r>
            <a:r>
              <a:rPr lang="en-US" dirty="0" smtClean="0">
                <a:effectLst/>
              </a:rPr>
              <a:t>areas </a:t>
            </a:r>
          </a:p>
          <a:p>
            <a:pPr lvl="1"/>
            <a:r>
              <a:rPr lang="en-US" dirty="0" smtClean="0">
                <a:effectLst/>
              </a:rPr>
              <a:t>It </a:t>
            </a:r>
            <a:r>
              <a:rPr lang="en-US" dirty="0">
                <a:effectLst/>
              </a:rPr>
              <a:t>is possible that the new imagery with increased spatial resolution may also aid in accurate </a:t>
            </a:r>
            <a:r>
              <a:rPr lang="en-US" dirty="0" smtClean="0">
                <a:effectLst/>
              </a:rPr>
              <a:t>identification</a:t>
            </a:r>
          </a:p>
          <a:p>
            <a:r>
              <a:rPr lang="en-US" dirty="0" smtClean="0">
                <a:effectLst/>
              </a:rPr>
              <a:t>Results </a:t>
            </a:r>
            <a:r>
              <a:rPr lang="en-US" dirty="0">
                <a:effectLst/>
              </a:rPr>
              <a:t>from </a:t>
            </a:r>
            <a:r>
              <a:rPr lang="en-US" dirty="0" smtClean="0">
                <a:effectLst/>
              </a:rPr>
              <a:t>deep learning models illustrates a promising area of investigation into automated </a:t>
            </a:r>
            <a:r>
              <a:rPr lang="en-US" dirty="0">
                <a:effectLst/>
              </a:rPr>
              <a:t>wetland </a:t>
            </a:r>
            <a:r>
              <a:rPr lang="en-US" dirty="0" smtClean="0">
                <a:effectLst/>
              </a:rPr>
              <a:t>classification</a:t>
            </a:r>
            <a:endParaRPr lang="en-CA" dirty="0"/>
          </a:p>
        </p:txBody>
      </p:sp>
    </p:spTree>
    <p:extLst>
      <p:ext uri="{BB962C8B-B14F-4D97-AF65-F5344CB8AC3E}">
        <p14:creationId xmlns:p14="http://schemas.microsoft.com/office/powerpoint/2010/main" val="3685906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CA" dirty="0"/>
          </a:p>
        </p:txBody>
      </p:sp>
      <p:sp>
        <p:nvSpPr>
          <p:cNvPr id="3" name="Content Placeholder 2"/>
          <p:cNvSpPr>
            <a:spLocks noGrp="1"/>
          </p:cNvSpPr>
          <p:nvPr>
            <p:ph idx="1"/>
          </p:nvPr>
        </p:nvSpPr>
        <p:spPr/>
        <p:txBody>
          <a:bodyPr/>
          <a:lstStyle/>
          <a:p>
            <a:r>
              <a:rPr lang="en-US" dirty="0" smtClean="0"/>
              <a:t>Funding for the project comes from Forestry Futures Trust Committee - </a:t>
            </a:r>
            <a:r>
              <a:rPr lang="en-US" dirty="0">
                <a:effectLst/>
              </a:rPr>
              <a:t>Enhanced Forest Resource Inventory (</a:t>
            </a:r>
            <a:r>
              <a:rPr lang="en-US" dirty="0" err="1">
                <a:effectLst/>
              </a:rPr>
              <a:t>eFRI</a:t>
            </a:r>
            <a:r>
              <a:rPr lang="en-US" dirty="0">
                <a:effectLst/>
              </a:rPr>
              <a:t>) Knowledge Transfer and Tool Development (KTTD) </a:t>
            </a:r>
            <a:r>
              <a:rPr lang="en-US" dirty="0" smtClean="0">
                <a:effectLst/>
              </a:rPr>
              <a:t>Program</a:t>
            </a:r>
            <a:endParaRPr lang="en-US" dirty="0" smtClean="0"/>
          </a:p>
          <a:p>
            <a:r>
              <a:rPr lang="en-US" dirty="0" smtClean="0"/>
              <a:t>Brian Jackson (Quetico)</a:t>
            </a:r>
          </a:p>
          <a:p>
            <a:r>
              <a:rPr lang="en-US" dirty="0" smtClean="0"/>
              <a:t>Peter </a:t>
            </a:r>
            <a:r>
              <a:rPr lang="en-US" dirty="0" err="1" smtClean="0"/>
              <a:t>Uhlig</a:t>
            </a:r>
            <a:r>
              <a:rPr lang="en-US" dirty="0"/>
              <a:t> </a:t>
            </a:r>
            <a:r>
              <a:rPr lang="en-US" dirty="0" smtClean="0"/>
              <a:t>and Erin Banton (MNRF)</a:t>
            </a:r>
            <a:endParaRPr lang="en-CA" dirty="0"/>
          </a:p>
        </p:txBody>
      </p:sp>
    </p:spTree>
    <p:extLst>
      <p:ext uri="{BB962C8B-B14F-4D97-AF65-F5344CB8AC3E}">
        <p14:creationId xmlns:p14="http://schemas.microsoft.com/office/powerpoint/2010/main" val="1356009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and Problem Statement</a:t>
            </a:r>
            <a:endParaRPr lang="en-CA" dirty="0"/>
          </a:p>
        </p:txBody>
      </p:sp>
      <p:sp>
        <p:nvSpPr>
          <p:cNvPr id="3" name="Content Placeholder 2"/>
          <p:cNvSpPr>
            <a:spLocks noGrp="1"/>
          </p:cNvSpPr>
          <p:nvPr>
            <p:ph idx="1"/>
          </p:nvPr>
        </p:nvSpPr>
        <p:spPr>
          <a:xfrm>
            <a:off x="913795" y="1732449"/>
            <a:ext cx="10667530" cy="1254591"/>
          </a:xfrm>
        </p:spPr>
        <p:txBody>
          <a:bodyPr>
            <a:normAutofit/>
          </a:bodyPr>
          <a:lstStyle/>
          <a:p>
            <a:r>
              <a:rPr lang="en-US" dirty="0" smtClean="0"/>
              <a:t>Accurate </a:t>
            </a:r>
            <a:r>
              <a:rPr lang="en-US" dirty="0"/>
              <a:t>wetland inventories and an enhanced understanding of wetland habitat supply is increasingly important in meeting the growing requirements of fish and wildlife management, the Species at Risk and Migratory Birds Acts, </a:t>
            </a:r>
            <a:r>
              <a:rPr lang="en-US" dirty="0" smtClean="0"/>
              <a:t>forest </a:t>
            </a:r>
            <a:r>
              <a:rPr lang="en-US" dirty="0"/>
              <a:t>certification </a:t>
            </a:r>
            <a:r>
              <a:rPr lang="en-US" dirty="0" smtClean="0"/>
              <a:t>standards, etc.</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8368" y="3136204"/>
            <a:ext cx="3932839" cy="3100004"/>
          </a:xfrm>
          <a:prstGeom prst="rect">
            <a:avLst/>
          </a:prstGeom>
        </p:spPr>
      </p:pic>
      <p:sp>
        <p:nvSpPr>
          <p:cNvPr id="7" name="TextBox 6"/>
          <p:cNvSpPr txBox="1"/>
          <p:nvPr/>
        </p:nvSpPr>
        <p:spPr>
          <a:xfrm>
            <a:off x="2690969" y="5974078"/>
            <a:ext cx="1900238" cy="246221"/>
          </a:xfrm>
          <a:prstGeom prst="rect">
            <a:avLst/>
          </a:prstGeom>
          <a:noFill/>
        </p:spPr>
        <p:txBody>
          <a:bodyPr wrap="square" rtlCol="0">
            <a:spAutoFit/>
          </a:bodyPr>
          <a:lstStyle/>
          <a:p>
            <a:pPr algn="r"/>
            <a:r>
              <a:rPr lang="en-US" sz="10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Kevin Noble</a:t>
            </a:r>
            <a:endParaRPr lang="en-CA" sz="1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7986" y="3136204"/>
            <a:ext cx="4133339" cy="3100004"/>
          </a:xfrm>
          <a:prstGeom prst="rect">
            <a:avLst/>
          </a:prstGeom>
        </p:spPr>
      </p:pic>
      <p:sp>
        <p:nvSpPr>
          <p:cNvPr id="8" name="TextBox 7"/>
          <p:cNvSpPr txBox="1"/>
          <p:nvPr/>
        </p:nvSpPr>
        <p:spPr>
          <a:xfrm>
            <a:off x="9681087" y="5974077"/>
            <a:ext cx="1900238" cy="246221"/>
          </a:xfrm>
          <a:prstGeom prst="rect">
            <a:avLst/>
          </a:prstGeom>
          <a:noFill/>
        </p:spPr>
        <p:txBody>
          <a:bodyPr wrap="square" rtlCol="0">
            <a:spAutoFit/>
          </a:bodyPr>
          <a:lstStyle/>
          <a:p>
            <a:pPr algn="r"/>
            <a:r>
              <a:rPr lang="en-US" sz="10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 Harris</a:t>
            </a:r>
            <a:endParaRPr lang="en-CA" sz="1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1207" y="3136205"/>
            <a:ext cx="2856779" cy="3100004"/>
          </a:xfrm>
          <a:prstGeom prst="rect">
            <a:avLst/>
          </a:prstGeom>
        </p:spPr>
      </p:pic>
      <p:sp>
        <p:nvSpPr>
          <p:cNvPr id="14" name="TextBox 13"/>
          <p:cNvSpPr txBox="1"/>
          <p:nvPr/>
        </p:nvSpPr>
        <p:spPr>
          <a:xfrm>
            <a:off x="4670219" y="6236208"/>
            <a:ext cx="2698753" cy="400110"/>
          </a:xfrm>
          <a:prstGeom prst="rect">
            <a:avLst/>
          </a:prstGeom>
          <a:noFill/>
        </p:spPr>
        <p:txBody>
          <a:bodyPr wrap="square" rtlCol="0">
            <a:spAutoFit/>
          </a:bodyPr>
          <a:lstStyle/>
          <a:p>
            <a:pPr algn="ctr"/>
            <a:r>
              <a:rPr lang="en-US" sz="10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OMNRF (2017).  A </a:t>
            </a:r>
            <a:r>
              <a:rPr lang="en-US" sz="1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Wetland Conservation Strategy for Ontario 2017–2030</a:t>
            </a:r>
          </a:p>
        </p:txBody>
      </p:sp>
    </p:spTree>
    <p:extLst>
      <p:ext uri="{BB962C8B-B14F-4D97-AF65-F5344CB8AC3E}">
        <p14:creationId xmlns:p14="http://schemas.microsoft.com/office/powerpoint/2010/main" val="3816087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and Problem Statement</a:t>
            </a:r>
            <a:endParaRPr lang="en-CA" dirty="0"/>
          </a:p>
        </p:txBody>
      </p:sp>
      <p:sp>
        <p:nvSpPr>
          <p:cNvPr id="3" name="Content Placeholder 2"/>
          <p:cNvSpPr>
            <a:spLocks noGrp="1"/>
          </p:cNvSpPr>
          <p:nvPr>
            <p:ph idx="1"/>
          </p:nvPr>
        </p:nvSpPr>
        <p:spPr/>
        <p:txBody>
          <a:bodyPr/>
          <a:lstStyle/>
          <a:p>
            <a:r>
              <a:rPr lang="en-CA" dirty="0">
                <a:effectLst/>
              </a:rPr>
              <a:t>The Ontario </a:t>
            </a:r>
            <a:r>
              <a:rPr lang="en-CA" dirty="0" smtClean="0">
                <a:effectLst/>
              </a:rPr>
              <a:t>ecological land classification system </a:t>
            </a:r>
            <a:r>
              <a:rPr lang="en-CA" dirty="0">
                <a:effectLst/>
              </a:rPr>
              <a:t>includes 35 wetland ecosites, but </a:t>
            </a:r>
            <a:r>
              <a:rPr lang="en-CA" dirty="0" smtClean="0">
                <a:effectLst/>
              </a:rPr>
              <a:t>the </a:t>
            </a:r>
            <a:r>
              <a:rPr lang="en-CA" dirty="0" err="1" smtClean="0">
                <a:effectLst/>
              </a:rPr>
              <a:t>eFRI</a:t>
            </a:r>
            <a:r>
              <a:rPr lang="en-CA" dirty="0" smtClean="0">
                <a:effectLst/>
              </a:rPr>
              <a:t> </a:t>
            </a:r>
            <a:r>
              <a:rPr lang="en-CA" dirty="0">
                <a:effectLst/>
              </a:rPr>
              <a:t>inventory process omits most wetlands lying within the boundary of </a:t>
            </a:r>
            <a:r>
              <a:rPr lang="en-CA" b="1" u="sng" dirty="0">
                <a:effectLst/>
              </a:rPr>
              <a:t>waterbodies</a:t>
            </a:r>
            <a:r>
              <a:rPr lang="en-CA" dirty="0">
                <a:effectLst/>
              </a:rPr>
              <a:t> as well as </a:t>
            </a:r>
            <a:r>
              <a:rPr lang="en-CA" b="1" u="sng" dirty="0">
                <a:effectLst/>
              </a:rPr>
              <a:t>small islands</a:t>
            </a:r>
            <a:r>
              <a:rPr lang="en-CA" dirty="0">
                <a:effectLst/>
              </a:rPr>
              <a:t>.  </a:t>
            </a:r>
            <a:endParaRPr lang="en-CA" dirty="0" smtClean="0">
              <a:effectLst/>
            </a:endParaRPr>
          </a:p>
          <a:p>
            <a:pPr lvl="1"/>
            <a:r>
              <a:rPr lang="en-CA" dirty="0" smtClean="0">
                <a:effectLst/>
              </a:rPr>
              <a:t>For </a:t>
            </a:r>
            <a:r>
              <a:rPr lang="en-CA" dirty="0">
                <a:effectLst/>
              </a:rPr>
              <a:t>example, </a:t>
            </a:r>
            <a:r>
              <a:rPr lang="en-CA" dirty="0" smtClean="0">
                <a:effectLst/>
              </a:rPr>
              <a:t>the </a:t>
            </a:r>
            <a:r>
              <a:rPr lang="en-CA" dirty="0">
                <a:effectLst/>
              </a:rPr>
              <a:t>Quetico Park inventory has little area identified as shore fens </a:t>
            </a:r>
            <a:r>
              <a:rPr lang="en-CA" dirty="0" smtClean="0">
                <a:effectLst/>
              </a:rPr>
              <a:t>and </a:t>
            </a:r>
            <a:r>
              <a:rPr lang="en-CA" dirty="0">
                <a:effectLst/>
              </a:rPr>
              <a:t>no area </a:t>
            </a:r>
            <a:r>
              <a:rPr lang="en-CA" dirty="0" smtClean="0">
                <a:effectLst/>
              </a:rPr>
              <a:t>in</a:t>
            </a:r>
            <a:r>
              <a:rPr lang="en-CA" dirty="0">
                <a:effectLst/>
              </a:rPr>
              <a:t> shallow or open water </a:t>
            </a:r>
            <a:r>
              <a:rPr lang="en-CA" dirty="0" smtClean="0">
                <a:effectLst/>
              </a:rPr>
              <a:t>marshes -- despite </a:t>
            </a:r>
            <a:r>
              <a:rPr lang="en-CA" dirty="0">
                <a:effectLst/>
              </a:rPr>
              <a:t>these wetland ecosites certainly existing in the </a:t>
            </a:r>
            <a:r>
              <a:rPr lang="en-CA" dirty="0" smtClean="0">
                <a:effectLst/>
              </a:rPr>
              <a:t>field</a:t>
            </a:r>
            <a:endParaRPr lang="en-CA" dirty="0">
              <a:effectLst/>
            </a:endParaRPr>
          </a:p>
          <a:p>
            <a:endParaRPr lang="en-CA"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7077" y="3694917"/>
            <a:ext cx="7393384" cy="2936915"/>
          </a:xfrm>
          <a:prstGeom prst="rect">
            <a:avLst/>
          </a:prstGeom>
        </p:spPr>
      </p:pic>
    </p:spTree>
    <p:extLst>
      <p:ext uri="{BB962C8B-B14F-4D97-AF65-F5344CB8AC3E}">
        <p14:creationId xmlns:p14="http://schemas.microsoft.com/office/powerpoint/2010/main" val="940291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333848" y="1410067"/>
            <a:ext cx="10131322" cy="5392270"/>
            <a:chOff x="1333848" y="1410067"/>
            <a:chExt cx="10131322" cy="539227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3848" y="1410067"/>
              <a:ext cx="8372860" cy="5392270"/>
            </a:xfrm>
            <a:prstGeom prst="rect">
              <a:avLst/>
            </a:prstGeom>
          </p:spPr>
        </p:pic>
        <p:sp>
          <p:nvSpPr>
            <p:cNvPr id="8" name="TextBox 7"/>
            <p:cNvSpPr txBox="1"/>
            <p:nvPr/>
          </p:nvSpPr>
          <p:spPr>
            <a:xfrm>
              <a:off x="9836616" y="2285584"/>
              <a:ext cx="1628554" cy="646331"/>
            </a:xfrm>
            <a:prstGeom prst="rect">
              <a:avLst/>
            </a:prstGeom>
            <a:noFill/>
          </p:spPr>
          <p:txBody>
            <a:bodyPr wrap="square" rtlCol="0">
              <a:spAutoFit/>
            </a:bodyPr>
            <a:lstStyle/>
            <a:p>
              <a:r>
                <a:rPr lang="en-US" dirty="0" err="1" smtClean="0"/>
                <a:t>Ecosite</a:t>
              </a:r>
              <a:r>
                <a:rPr lang="en-US" dirty="0" smtClean="0"/>
                <a:t> Manual</a:t>
              </a:r>
              <a:endParaRPr lang="en-CA" dirty="0"/>
            </a:p>
          </p:txBody>
        </p:sp>
      </p:grpSp>
      <p:sp>
        <p:nvSpPr>
          <p:cNvPr id="2" name="Title 1"/>
          <p:cNvSpPr>
            <a:spLocks noGrp="1"/>
          </p:cNvSpPr>
          <p:nvPr>
            <p:ph type="title"/>
          </p:nvPr>
        </p:nvSpPr>
        <p:spPr/>
        <p:txBody>
          <a:bodyPr/>
          <a:lstStyle/>
          <a:p>
            <a:r>
              <a:rPr lang="en-US" dirty="0"/>
              <a:t>Background and Problem Statement</a:t>
            </a:r>
            <a:endParaRPr lang="en-CA" dirty="0"/>
          </a:p>
        </p:txBody>
      </p:sp>
      <p:grpSp>
        <p:nvGrpSpPr>
          <p:cNvPr id="16" name="Group 15"/>
          <p:cNvGrpSpPr/>
          <p:nvPr/>
        </p:nvGrpSpPr>
        <p:grpSpPr>
          <a:xfrm>
            <a:off x="913795" y="1424490"/>
            <a:ext cx="11252783" cy="5377848"/>
            <a:chOff x="913795" y="1424490"/>
            <a:chExt cx="11252783" cy="5377848"/>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5293" y="1424490"/>
              <a:ext cx="3411416" cy="5377848"/>
            </a:xfrm>
            <a:prstGeom prst="rect">
              <a:avLst/>
            </a:prstGeom>
          </p:spPr>
        </p:pic>
        <p:sp>
          <p:nvSpPr>
            <p:cNvPr id="11" name="TextBox 10"/>
            <p:cNvSpPr txBox="1"/>
            <p:nvPr/>
          </p:nvSpPr>
          <p:spPr>
            <a:xfrm>
              <a:off x="9836616" y="2285583"/>
              <a:ext cx="2329962" cy="646331"/>
            </a:xfrm>
            <a:prstGeom prst="rect">
              <a:avLst/>
            </a:prstGeom>
            <a:noFill/>
          </p:spPr>
          <p:txBody>
            <a:bodyPr wrap="square" rtlCol="0">
              <a:spAutoFit/>
            </a:bodyPr>
            <a:lstStyle/>
            <a:p>
              <a:r>
                <a:rPr lang="en-US" dirty="0" smtClean="0"/>
                <a:t>Photo Interpretation Manual </a:t>
              </a:r>
              <a:endParaRPr lang="en-CA" dirty="0"/>
            </a:p>
          </p:txBody>
        </p:sp>
        <p:sp>
          <p:nvSpPr>
            <p:cNvPr id="15" name="TextBox 14"/>
            <p:cNvSpPr txBox="1"/>
            <p:nvPr/>
          </p:nvSpPr>
          <p:spPr>
            <a:xfrm>
              <a:off x="913795" y="1822055"/>
              <a:ext cx="4999820" cy="3530903"/>
            </a:xfrm>
            <a:prstGeom prst="rect">
              <a:avLst/>
            </a:prstGeom>
            <a:noFill/>
          </p:spPr>
          <p:txBody>
            <a:bodyPr wrap="square" rtlCol="0">
              <a:spAutoFit/>
            </a:bodyPr>
            <a:lstStyle/>
            <a:p>
              <a:pPr>
                <a:lnSpc>
                  <a:spcPct val="114000"/>
                </a:lnSpc>
              </a:pPr>
              <a:r>
                <a:rPr lang="en-US" sz="2800" dirty="0">
                  <a:solidFill>
                    <a:schemeClr val="tx1">
                      <a:lumMod val="95000"/>
                    </a:schemeClr>
                  </a:solidFill>
                </a:rPr>
                <a:t>Water is a ‘no go’ zone for FRI</a:t>
              </a:r>
            </a:p>
            <a:p>
              <a:pPr lvl="1">
                <a:lnSpc>
                  <a:spcPct val="114000"/>
                </a:lnSpc>
              </a:pPr>
              <a:endParaRPr lang="en-US" sz="2800" dirty="0" smtClean="0">
                <a:solidFill>
                  <a:schemeClr val="tx1">
                    <a:lumMod val="95000"/>
                  </a:schemeClr>
                </a:solidFill>
              </a:endParaRPr>
            </a:p>
            <a:p>
              <a:pPr lvl="1">
                <a:lnSpc>
                  <a:spcPct val="114000"/>
                </a:lnSpc>
              </a:pPr>
              <a:r>
                <a:rPr lang="en-US" sz="2800" dirty="0" smtClean="0">
                  <a:solidFill>
                    <a:schemeClr val="tx1">
                      <a:lumMod val="95000"/>
                    </a:schemeClr>
                  </a:solidFill>
                </a:rPr>
                <a:t>Logical </a:t>
              </a:r>
              <a:r>
                <a:rPr lang="en-US" sz="2800" dirty="0">
                  <a:solidFill>
                    <a:schemeClr val="tx1">
                      <a:lumMod val="95000"/>
                    </a:schemeClr>
                  </a:solidFill>
                </a:rPr>
                <a:t>from the viewpoint of a </a:t>
              </a:r>
              <a:r>
                <a:rPr lang="en-US" sz="2800" dirty="0" smtClean="0">
                  <a:solidFill>
                    <a:schemeClr val="tx1">
                      <a:lumMod val="95000"/>
                    </a:schemeClr>
                  </a:solidFill>
                </a:rPr>
                <a:t>forest </a:t>
              </a:r>
              <a:r>
                <a:rPr lang="en-US" sz="2800" dirty="0">
                  <a:solidFill>
                    <a:schemeClr val="tx1">
                      <a:lumMod val="95000"/>
                    </a:schemeClr>
                  </a:solidFill>
                </a:rPr>
                <a:t>inventory traditionally aimed at evaluating terrestrial </a:t>
              </a:r>
              <a:r>
                <a:rPr lang="en-US" sz="2800" dirty="0" smtClean="0">
                  <a:solidFill>
                    <a:schemeClr val="tx1">
                      <a:lumMod val="95000"/>
                    </a:schemeClr>
                  </a:solidFill>
                </a:rPr>
                <a:t>values</a:t>
              </a:r>
              <a:endParaRPr lang="en-CA" sz="2800" dirty="0">
                <a:solidFill>
                  <a:schemeClr val="tx1">
                    <a:lumMod val="95000"/>
                  </a:schemeClr>
                </a:solidFill>
              </a:endParaRPr>
            </a:p>
            <a:p>
              <a:pPr>
                <a:lnSpc>
                  <a:spcPct val="114000"/>
                </a:lnSpc>
              </a:pPr>
              <a:endParaRPr lang="en-CA" sz="2800" dirty="0">
                <a:solidFill>
                  <a:schemeClr val="tx1">
                    <a:lumMod val="95000"/>
                  </a:schemeClr>
                </a:solidFill>
              </a:endParaRPr>
            </a:p>
          </p:txBody>
        </p:sp>
      </p:grpSp>
    </p:spTree>
    <p:extLst>
      <p:ext uri="{BB962C8B-B14F-4D97-AF65-F5344CB8AC3E}">
        <p14:creationId xmlns:p14="http://schemas.microsoft.com/office/powerpoint/2010/main" val="63253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and Methods</a:t>
            </a:r>
            <a:endParaRPr lang="en-CA" dirty="0"/>
          </a:p>
        </p:txBody>
      </p:sp>
      <p:sp>
        <p:nvSpPr>
          <p:cNvPr id="3" name="Content Placeholder 2"/>
          <p:cNvSpPr>
            <a:spLocks noGrp="1"/>
          </p:cNvSpPr>
          <p:nvPr>
            <p:ph idx="1"/>
          </p:nvPr>
        </p:nvSpPr>
        <p:spPr>
          <a:xfrm>
            <a:off x="913795" y="1732449"/>
            <a:ext cx="5325080" cy="5038411"/>
          </a:xfrm>
        </p:spPr>
        <p:txBody>
          <a:bodyPr>
            <a:normAutofit lnSpcReduction="10000"/>
          </a:bodyPr>
          <a:lstStyle/>
          <a:p>
            <a:r>
              <a:rPr lang="en-US" dirty="0" smtClean="0"/>
              <a:t>Quetico Park</a:t>
            </a:r>
          </a:p>
          <a:p>
            <a:r>
              <a:rPr lang="en-US" dirty="0"/>
              <a:t>Digital aerial imagery (ADS40) for lake and island polygons </a:t>
            </a:r>
            <a:r>
              <a:rPr lang="en-US" dirty="0" smtClean="0"/>
              <a:t>reviewed </a:t>
            </a:r>
            <a:r>
              <a:rPr lang="en-US" dirty="0"/>
              <a:t>to assess areas omitted or incorrectly classified during the initial FRI </a:t>
            </a:r>
            <a:r>
              <a:rPr lang="en-US" dirty="0" smtClean="0"/>
              <a:t>creation</a:t>
            </a:r>
          </a:p>
          <a:p>
            <a:r>
              <a:rPr lang="en-US" dirty="0" smtClean="0"/>
              <a:t>Field </a:t>
            </a:r>
            <a:r>
              <a:rPr lang="en-US" dirty="0"/>
              <a:t>verification of a subsample of wetland polygons delineated during air photo interpretation.  </a:t>
            </a:r>
            <a:r>
              <a:rPr lang="en-US" dirty="0" smtClean="0"/>
              <a:t>Used </a:t>
            </a:r>
            <a:r>
              <a:rPr lang="en-US" dirty="0"/>
              <a:t>to produce an accuracy assessment of photo-interpreted </a:t>
            </a:r>
            <a:r>
              <a:rPr lang="en-US" dirty="0" err="1"/>
              <a:t>ecosite</a:t>
            </a:r>
            <a:r>
              <a:rPr lang="en-US" dirty="0"/>
              <a:t> </a:t>
            </a:r>
            <a:r>
              <a:rPr lang="en-US" dirty="0" smtClean="0"/>
              <a:t>call</a:t>
            </a:r>
          </a:p>
          <a:p>
            <a:r>
              <a:rPr lang="en-US" dirty="0" smtClean="0"/>
              <a:t>Ducks Unlimited Canada to produce a cross-walk to their Enhanced </a:t>
            </a:r>
            <a:r>
              <a:rPr lang="en-US" dirty="0"/>
              <a:t>Wetland Classification (EWC</a:t>
            </a:r>
            <a:r>
              <a:rPr lang="en-US" dirty="0" smtClean="0"/>
              <a:t>) system</a:t>
            </a:r>
          </a:p>
          <a:p>
            <a:r>
              <a:rPr lang="en-US" dirty="0" smtClean="0"/>
              <a:t>Exploration of machine learning (convolutional neural networks) to automate classification</a:t>
            </a:r>
            <a:endParaRPr lang="en-C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1526" y="2427263"/>
            <a:ext cx="5654503" cy="4343597"/>
          </a:xfrm>
          <a:prstGeom prst="rect">
            <a:avLst/>
          </a:prstGeom>
        </p:spPr>
      </p:pic>
      <p:grpSp>
        <p:nvGrpSpPr>
          <p:cNvPr id="9" name="Group 8"/>
          <p:cNvGrpSpPr/>
          <p:nvPr/>
        </p:nvGrpSpPr>
        <p:grpSpPr>
          <a:xfrm>
            <a:off x="7384976" y="3250643"/>
            <a:ext cx="5366001" cy="1606596"/>
            <a:chOff x="7172325" y="2655219"/>
            <a:chExt cx="5366001" cy="1606596"/>
          </a:xfrm>
        </p:grpSpPr>
        <p:sp>
          <p:nvSpPr>
            <p:cNvPr id="6" name="Rectangle 5"/>
            <p:cNvSpPr/>
            <p:nvPr/>
          </p:nvSpPr>
          <p:spPr>
            <a:xfrm>
              <a:off x="7172325" y="3328365"/>
              <a:ext cx="3276600" cy="9334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Parallelogram 7"/>
            <p:cNvSpPr/>
            <p:nvPr/>
          </p:nvSpPr>
          <p:spPr>
            <a:xfrm rot="19007688">
              <a:off x="9784177" y="2655219"/>
              <a:ext cx="2754149" cy="851074"/>
            </a:xfrm>
            <a:prstGeom prst="parallelogram">
              <a:avLst>
                <a:gd name="adj" fmla="val 95459"/>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18339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Field Validation </a:t>
            </a:r>
            <a:r>
              <a:rPr lang="en-US" sz="3200" dirty="0" smtClean="0"/>
              <a:t>(mid-late August)</a:t>
            </a:r>
            <a:endParaRPr lang="en-CA" dirty="0"/>
          </a:p>
        </p:txBody>
      </p:sp>
      <p:sp>
        <p:nvSpPr>
          <p:cNvPr id="3" name="Content Placeholder 2"/>
          <p:cNvSpPr>
            <a:spLocks noGrp="1"/>
          </p:cNvSpPr>
          <p:nvPr>
            <p:ph idx="1"/>
          </p:nvPr>
        </p:nvSpPr>
        <p:spPr>
          <a:xfrm>
            <a:off x="913795" y="1637200"/>
            <a:ext cx="10899064" cy="2014534"/>
          </a:xfrm>
        </p:spPr>
        <p:txBody>
          <a:bodyPr>
            <a:normAutofit fontScale="85000" lnSpcReduction="20000"/>
          </a:bodyPr>
          <a:lstStyle/>
          <a:p>
            <a:r>
              <a:rPr lang="en-CA" dirty="0" smtClean="0">
                <a:effectLst/>
              </a:rPr>
              <a:t>Plant </a:t>
            </a:r>
            <a:r>
              <a:rPr lang="en-CA" dirty="0">
                <a:effectLst/>
              </a:rPr>
              <a:t>species cover was estimated in a </a:t>
            </a:r>
            <a:r>
              <a:rPr lang="en-CA" dirty="0" smtClean="0">
                <a:effectLst/>
              </a:rPr>
              <a:t>5m x 5m quadrat</a:t>
            </a:r>
          </a:p>
          <a:p>
            <a:r>
              <a:rPr lang="en-CA" dirty="0" smtClean="0">
                <a:effectLst/>
              </a:rPr>
              <a:t>Vascular </a:t>
            </a:r>
            <a:r>
              <a:rPr lang="en-CA" dirty="0">
                <a:effectLst/>
              </a:rPr>
              <a:t>plant species and </a:t>
            </a:r>
            <a:r>
              <a:rPr lang="en-CA" dirty="0" err="1">
                <a:effectLst/>
              </a:rPr>
              <a:t>macroalgae</a:t>
            </a:r>
            <a:r>
              <a:rPr lang="en-CA" dirty="0">
                <a:effectLst/>
              </a:rPr>
              <a:t> </a:t>
            </a:r>
            <a:r>
              <a:rPr lang="en-CA" dirty="0" smtClean="0">
                <a:effectLst/>
              </a:rPr>
              <a:t>occurring </a:t>
            </a:r>
            <a:r>
              <a:rPr lang="en-CA" dirty="0">
                <a:effectLst/>
              </a:rPr>
              <a:t>in the quadrat </a:t>
            </a:r>
            <a:r>
              <a:rPr lang="en-CA" dirty="0" smtClean="0">
                <a:effectLst/>
              </a:rPr>
              <a:t>recorded </a:t>
            </a:r>
            <a:r>
              <a:rPr lang="en-CA" dirty="0">
                <a:effectLst/>
              </a:rPr>
              <a:t>and </a:t>
            </a:r>
            <a:r>
              <a:rPr lang="en-CA" dirty="0" smtClean="0">
                <a:effectLst/>
              </a:rPr>
              <a:t>percent </a:t>
            </a:r>
            <a:r>
              <a:rPr lang="en-CA" dirty="0">
                <a:effectLst/>
              </a:rPr>
              <a:t>cover </a:t>
            </a:r>
            <a:r>
              <a:rPr lang="en-CA" dirty="0" smtClean="0">
                <a:effectLst/>
              </a:rPr>
              <a:t>estimated</a:t>
            </a:r>
          </a:p>
          <a:p>
            <a:r>
              <a:rPr lang="en-CA" dirty="0">
                <a:effectLst/>
              </a:rPr>
              <a:t>Surface water and substrate pH and conductivity </a:t>
            </a:r>
            <a:r>
              <a:rPr lang="en-CA" dirty="0" smtClean="0">
                <a:effectLst/>
              </a:rPr>
              <a:t>recorded </a:t>
            </a:r>
            <a:r>
              <a:rPr lang="en-CA" dirty="0">
                <a:effectLst/>
              </a:rPr>
              <a:t>from three samples at each site </a:t>
            </a:r>
            <a:endParaRPr lang="en-CA" dirty="0" smtClean="0">
              <a:effectLst/>
            </a:endParaRPr>
          </a:p>
          <a:p>
            <a:r>
              <a:rPr lang="en-CA" dirty="0" smtClean="0">
                <a:effectLst/>
              </a:rPr>
              <a:t>Water </a:t>
            </a:r>
            <a:r>
              <a:rPr lang="en-CA" dirty="0">
                <a:effectLst/>
              </a:rPr>
              <a:t>depth </a:t>
            </a:r>
            <a:r>
              <a:rPr lang="en-CA" dirty="0" smtClean="0">
                <a:effectLst/>
              </a:rPr>
              <a:t>and dominant substrate measured </a:t>
            </a:r>
            <a:r>
              <a:rPr lang="en-CA" dirty="0">
                <a:effectLst/>
              </a:rPr>
              <a:t>near the centre of each </a:t>
            </a:r>
            <a:r>
              <a:rPr lang="en-CA" dirty="0" smtClean="0">
                <a:effectLst/>
              </a:rPr>
              <a:t>quadrat  </a:t>
            </a:r>
          </a:p>
          <a:p>
            <a:r>
              <a:rPr lang="en-CA" dirty="0" err="1" smtClean="0">
                <a:effectLst/>
              </a:rPr>
              <a:t>Ecosite</a:t>
            </a:r>
            <a:r>
              <a:rPr lang="en-CA" dirty="0">
                <a:effectLst/>
              </a:rPr>
              <a:t> </a:t>
            </a:r>
            <a:r>
              <a:rPr lang="en-CA" dirty="0" smtClean="0">
                <a:effectLst/>
              </a:rPr>
              <a:t>and </a:t>
            </a:r>
            <a:r>
              <a:rPr lang="en-CA" dirty="0">
                <a:effectLst/>
              </a:rPr>
              <a:t>w-type </a:t>
            </a:r>
            <a:r>
              <a:rPr lang="en-CA" dirty="0" smtClean="0">
                <a:effectLst/>
              </a:rPr>
              <a:t>were </a:t>
            </a:r>
            <a:r>
              <a:rPr lang="en-CA" dirty="0">
                <a:effectLst/>
              </a:rPr>
              <a:t>recorded for each </a:t>
            </a:r>
            <a:r>
              <a:rPr lang="en-CA" dirty="0" smtClean="0">
                <a:effectLst/>
              </a:rPr>
              <a:t>plot</a:t>
            </a:r>
            <a:endParaRPr lang="en-CA" dirty="0">
              <a:effectLst/>
            </a:endParaRPr>
          </a:p>
          <a:p>
            <a:r>
              <a:rPr lang="en-CA" dirty="0">
                <a:effectLst/>
              </a:rPr>
              <a:t>Fetch distance (m) and direction </a:t>
            </a:r>
            <a:r>
              <a:rPr lang="en-CA" dirty="0" smtClean="0">
                <a:effectLst/>
              </a:rPr>
              <a:t>estimated </a:t>
            </a:r>
            <a:r>
              <a:rPr lang="en-CA" dirty="0">
                <a:effectLst/>
              </a:rPr>
              <a:t>following </a:t>
            </a:r>
            <a:r>
              <a:rPr lang="en-CA" dirty="0" smtClean="0">
                <a:effectLst/>
              </a:rPr>
              <a:t>field </a:t>
            </a:r>
            <a:r>
              <a:rPr lang="en-CA" dirty="0">
                <a:effectLst/>
              </a:rPr>
              <a:t>work using </a:t>
            </a:r>
            <a:r>
              <a:rPr lang="en-CA" dirty="0" smtClean="0">
                <a:effectLst/>
              </a:rPr>
              <a:t>GIS</a:t>
            </a:r>
            <a:endParaRPr lang="en-CA" dirty="0"/>
          </a:p>
        </p:txBody>
      </p:sp>
      <p:pic>
        <p:nvPicPr>
          <p:cNvPr id="5" name="Picture 4"/>
          <p:cNvPicPr/>
          <p:nvPr/>
        </p:nvPicPr>
        <p:blipFill>
          <a:blip r:embed="rId2" cstate="email">
            <a:extLst>
              <a:ext uri="{28A0092B-C50C-407E-A947-70E740481C1C}">
                <a14:useLocalDpi xmlns:a14="http://schemas.microsoft.com/office/drawing/2010/main"/>
              </a:ext>
            </a:extLst>
          </a:blip>
          <a:stretch>
            <a:fillRect/>
          </a:stretch>
        </p:blipFill>
        <p:spPr>
          <a:xfrm>
            <a:off x="1384826" y="3651734"/>
            <a:ext cx="6815036" cy="3206266"/>
          </a:xfrm>
          <a:prstGeom prst="rect">
            <a:avLst/>
          </a:prstGeom>
        </p:spPr>
      </p:pic>
      <p:sp>
        <p:nvSpPr>
          <p:cNvPr id="6" name="TextBox 5"/>
          <p:cNvSpPr txBox="1"/>
          <p:nvPr/>
        </p:nvSpPr>
        <p:spPr>
          <a:xfrm>
            <a:off x="8458572" y="4705179"/>
            <a:ext cx="2808985" cy="830997"/>
          </a:xfrm>
          <a:prstGeom prst="rect">
            <a:avLst/>
          </a:prstGeom>
          <a:noFill/>
        </p:spPr>
        <p:txBody>
          <a:bodyPr wrap="square" rtlCol="0">
            <a:spAutoFit/>
          </a:bodyPr>
          <a:lstStyle/>
          <a:p>
            <a:r>
              <a:rPr lang="en-CA" sz="1600" i="1" dirty="0"/>
              <a:t>167 locations </a:t>
            </a:r>
            <a:endParaRPr lang="en-CA" sz="1600" i="1" dirty="0" smtClean="0"/>
          </a:p>
          <a:p>
            <a:pPr marL="285750" indent="-55563">
              <a:buFont typeface="Arial" panose="020B0604020202020204" pitchFamily="34" charset="0"/>
              <a:buChar char="•"/>
            </a:pPr>
            <a:r>
              <a:rPr lang="en-CA" sz="1600" i="1" dirty="0"/>
              <a:t>	</a:t>
            </a:r>
            <a:r>
              <a:rPr lang="en-CA" sz="1600" i="1" dirty="0" smtClean="0"/>
              <a:t>2018 </a:t>
            </a:r>
            <a:r>
              <a:rPr lang="en-CA" sz="1600" i="1" dirty="0"/>
              <a:t>= 85 (</a:t>
            </a:r>
            <a:r>
              <a:rPr lang="en-CA" sz="1600" i="1" dirty="0" smtClean="0"/>
              <a:t>red)</a:t>
            </a:r>
          </a:p>
          <a:p>
            <a:pPr marL="285750" indent="-55563">
              <a:buFont typeface="Arial" panose="020B0604020202020204" pitchFamily="34" charset="0"/>
              <a:buChar char="•"/>
            </a:pPr>
            <a:r>
              <a:rPr lang="en-CA" sz="1600" i="1" dirty="0"/>
              <a:t>	</a:t>
            </a:r>
            <a:r>
              <a:rPr lang="en-CA" sz="1600" i="1" dirty="0" smtClean="0"/>
              <a:t>2019 </a:t>
            </a:r>
            <a:r>
              <a:rPr lang="en-CA" sz="1600" i="1" dirty="0"/>
              <a:t>= 82 (</a:t>
            </a:r>
            <a:r>
              <a:rPr lang="en-CA" sz="1600" i="1" dirty="0" smtClean="0"/>
              <a:t>blue)</a:t>
            </a:r>
            <a:endParaRPr lang="en-CA" sz="1600" i="1" dirty="0"/>
          </a:p>
        </p:txBody>
      </p:sp>
    </p:spTree>
    <p:extLst>
      <p:ext uri="{BB962C8B-B14F-4D97-AF65-F5344CB8AC3E}">
        <p14:creationId xmlns:p14="http://schemas.microsoft.com/office/powerpoint/2010/main" val="351542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Field Validation</a:t>
            </a:r>
            <a:endParaRPr lang="en-C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1207" y="258914"/>
            <a:ext cx="3366966" cy="2525225"/>
          </a:xfrm>
          <a:prstGeom prst="rect">
            <a:avLst/>
          </a:prstGeom>
          <a:ln w="12700">
            <a:solidFill>
              <a:schemeClr val="bg2">
                <a:lumMod val="50000"/>
                <a:lumOff val="50000"/>
              </a:schemeClr>
            </a:solidFill>
          </a:ln>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890" y="1930736"/>
            <a:ext cx="6199671" cy="4049898"/>
          </a:xfrm>
          <a:prstGeom prst="rect">
            <a:avLst/>
          </a:prstGeom>
          <a:ln w="12700">
            <a:solidFill>
              <a:schemeClr val="bg2">
                <a:lumMod val="50000"/>
                <a:lumOff val="50000"/>
              </a:schemeClr>
            </a:solidFill>
          </a:ln>
          <a:effectLst/>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96501" y="2227563"/>
            <a:ext cx="3402825" cy="2552119"/>
          </a:xfrm>
          <a:prstGeom prst="rect">
            <a:avLst/>
          </a:prstGeom>
          <a:ln w="12700">
            <a:solidFill>
              <a:schemeClr val="bg2">
                <a:lumMod val="50000"/>
                <a:lumOff val="50000"/>
              </a:schemeClr>
            </a:solidFill>
          </a:ln>
        </p:spPr>
      </p:pic>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71207" y="4362970"/>
            <a:ext cx="3326707" cy="2495030"/>
          </a:xfrm>
          <a:prstGeom prst="rect">
            <a:avLst/>
          </a:prstGeom>
          <a:ln w="12700">
            <a:solidFill>
              <a:schemeClr val="bg2">
                <a:lumMod val="50000"/>
                <a:lumOff val="50000"/>
              </a:schemeClr>
            </a:solidFill>
          </a:ln>
        </p:spPr>
      </p:pic>
    </p:spTree>
    <p:extLst>
      <p:ext uri="{BB962C8B-B14F-4D97-AF65-F5344CB8AC3E}">
        <p14:creationId xmlns:p14="http://schemas.microsoft.com/office/powerpoint/2010/main" val="401972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a:t>
            </a:r>
            <a:br>
              <a:rPr lang="en-US" dirty="0" smtClean="0"/>
            </a:br>
            <a:r>
              <a:rPr lang="en-US" dirty="0" smtClean="0"/>
              <a:t>Field Validation</a:t>
            </a:r>
            <a:endParaRPr lang="en-CA" dirty="0"/>
          </a:p>
        </p:txBody>
      </p:sp>
      <p:grpSp>
        <p:nvGrpSpPr>
          <p:cNvPr id="15" name="Group 14"/>
          <p:cNvGrpSpPr/>
          <p:nvPr/>
        </p:nvGrpSpPr>
        <p:grpSpPr>
          <a:xfrm>
            <a:off x="4630869" y="3837386"/>
            <a:ext cx="3626734" cy="3001845"/>
            <a:chOff x="3680972" y="4191718"/>
            <a:chExt cx="3366968" cy="2786837"/>
          </a:xfrm>
        </p:grpSpPr>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0972" y="4191718"/>
              <a:ext cx="3366968" cy="2525227"/>
            </a:xfrm>
            <a:prstGeom prst="rect">
              <a:avLst/>
            </a:prstGeom>
            <a:ln w="12700">
              <a:solidFill>
                <a:schemeClr val="bg2">
                  <a:lumMod val="50000"/>
                  <a:lumOff val="50000"/>
                </a:schemeClr>
              </a:solidFill>
            </a:ln>
          </p:spPr>
        </p:pic>
        <p:sp>
          <p:nvSpPr>
            <p:cNvPr id="13" name="TextBox 12"/>
            <p:cNvSpPr txBox="1"/>
            <p:nvPr/>
          </p:nvSpPr>
          <p:spPr>
            <a:xfrm flipH="1">
              <a:off x="3680972" y="6716945"/>
              <a:ext cx="3366968" cy="2616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100" b="1" dirty="0" smtClean="0">
                  <a:ln w="3175">
                    <a:noFill/>
                  </a:ln>
                  <a:effectLst/>
                </a:rPr>
                <a:t>Plot 57: 149 (Organic </a:t>
              </a:r>
              <a:r>
                <a:rPr lang="en-US" sz="1200" b="1" dirty="0" smtClean="0">
                  <a:ln w="3175">
                    <a:noFill/>
                  </a:ln>
                  <a:effectLst/>
                </a:rPr>
                <a:t>Shallow</a:t>
              </a:r>
              <a:r>
                <a:rPr lang="en-US" sz="1100" b="1" dirty="0" smtClean="0">
                  <a:ln w="3175">
                    <a:noFill/>
                  </a:ln>
                  <a:effectLst/>
                </a:rPr>
                <a:t> Marsh)</a:t>
              </a:r>
              <a:endParaRPr lang="en-CA" sz="1100" b="1" dirty="0">
                <a:ln w="3175">
                  <a:noFill/>
                </a:ln>
                <a:effectLst/>
              </a:endParaRPr>
            </a:p>
          </p:txBody>
        </p:sp>
      </p:grpSp>
      <p:grpSp>
        <p:nvGrpSpPr>
          <p:cNvPr id="18" name="Group 17"/>
          <p:cNvGrpSpPr/>
          <p:nvPr/>
        </p:nvGrpSpPr>
        <p:grpSpPr>
          <a:xfrm>
            <a:off x="807563" y="3833485"/>
            <a:ext cx="3626427" cy="3005746"/>
            <a:chOff x="3985462" y="1580049"/>
            <a:chExt cx="3318011" cy="2750117"/>
          </a:xfrm>
        </p:grpSpPr>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5463" y="1580049"/>
              <a:ext cx="3318010" cy="2488508"/>
            </a:xfrm>
            <a:prstGeom prst="rect">
              <a:avLst/>
            </a:prstGeom>
            <a:ln w="12700">
              <a:solidFill>
                <a:schemeClr val="bg1">
                  <a:lumMod val="50000"/>
                  <a:lumOff val="50000"/>
                </a:schemeClr>
              </a:solidFill>
            </a:ln>
          </p:spPr>
        </p:pic>
        <p:sp>
          <p:nvSpPr>
            <p:cNvPr id="17" name="TextBox 16"/>
            <p:cNvSpPr txBox="1"/>
            <p:nvPr/>
          </p:nvSpPr>
          <p:spPr>
            <a:xfrm flipH="1">
              <a:off x="3985462" y="4068556"/>
              <a:ext cx="3318011" cy="2616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100" b="1" dirty="0" smtClean="0">
                  <a:ln w="3175">
                    <a:noFill/>
                  </a:ln>
                  <a:effectLst/>
                </a:rPr>
                <a:t>Plot 39: </a:t>
              </a:r>
              <a:r>
                <a:rPr lang="en-US" sz="1200" b="1" dirty="0" smtClean="0">
                  <a:ln w="3175">
                    <a:noFill/>
                  </a:ln>
                  <a:effectLst/>
                </a:rPr>
                <a:t>148</a:t>
              </a:r>
              <a:r>
                <a:rPr lang="en-US" sz="1100" b="1" dirty="0" smtClean="0">
                  <a:ln w="3175">
                    <a:noFill/>
                  </a:ln>
                  <a:effectLst/>
                </a:rPr>
                <a:t> (Mineral Shallow Marsh)</a:t>
              </a:r>
              <a:endParaRPr lang="en-CA" sz="1100" b="1" dirty="0">
                <a:ln w="3175">
                  <a:noFill/>
                </a:ln>
                <a:effectLst/>
              </a:endParaRPr>
            </a:p>
          </p:txBody>
        </p:sp>
      </p:grpSp>
      <p:grpSp>
        <p:nvGrpSpPr>
          <p:cNvPr id="21" name="Group 20"/>
          <p:cNvGrpSpPr/>
          <p:nvPr/>
        </p:nvGrpSpPr>
        <p:grpSpPr>
          <a:xfrm>
            <a:off x="8488994" y="274948"/>
            <a:ext cx="3582645" cy="2965401"/>
            <a:chOff x="8725590" y="88518"/>
            <a:chExt cx="3372682" cy="2791612"/>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25590" y="88518"/>
              <a:ext cx="3359878" cy="2519909"/>
            </a:xfrm>
            <a:prstGeom prst="rect">
              <a:avLst/>
            </a:prstGeom>
            <a:ln w="12700">
              <a:solidFill>
                <a:schemeClr val="bg2">
                  <a:lumMod val="50000"/>
                  <a:lumOff val="50000"/>
                </a:schemeClr>
              </a:solidFill>
            </a:ln>
          </p:spPr>
        </p:pic>
        <p:sp>
          <p:nvSpPr>
            <p:cNvPr id="19" name="TextBox 18"/>
            <p:cNvSpPr txBox="1"/>
            <p:nvPr/>
          </p:nvSpPr>
          <p:spPr>
            <a:xfrm flipH="1">
              <a:off x="8744159" y="2618520"/>
              <a:ext cx="3354113" cy="2616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200" b="1" dirty="0" smtClean="0">
                  <a:ln w="3175">
                    <a:noFill/>
                  </a:ln>
                  <a:effectLst/>
                </a:rPr>
                <a:t>Plot </a:t>
              </a:r>
              <a:r>
                <a:rPr lang="en-US" sz="1200" b="1" dirty="0">
                  <a:ln w="3175">
                    <a:noFill/>
                  </a:ln>
                  <a:effectLst/>
                </a:rPr>
                <a:t>1</a:t>
              </a:r>
              <a:r>
                <a:rPr lang="en-US" sz="1200" b="1" dirty="0" smtClean="0">
                  <a:ln w="3175">
                    <a:noFill/>
                  </a:ln>
                  <a:effectLst/>
                </a:rPr>
                <a:t>: 151 (Open Water Marsh: Mineral)</a:t>
              </a:r>
              <a:endParaRPr lang="en-CA" sz="1200" b="1" dirty="0">
                <a:ln w="3175">
                  <a:noFill/>
                </a:ln>
                <a:effectLst/>
              </a:endParaRPr>
            </a:p>
          </p:txBody>
        </p:sp>
      </p:grpSp>
      <p:grpSp>
        <p:nvGrpSpPr>
          <p:cNvPr id="8" name="Group 7"/>
          <p:cNvGrpSpPr/>
          <p:nvPr/>
        </p:nvGrpSpPr>
        <p:grpSpPr>
          <a:xfrm>
            <a:off x="8475393" y="3837386"/>
            <a:ext cx="3596246" cy="2975081"/>
            <a:chOff x="8712786" y="3650955"/>
            <a:chExt cx="3385486" cy="2800725"/>
          </a:xfrm>
        </p:grpSpPr>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12786" y="3650955"/>
              <a:ext cx="3385486" cy="2539115"/>
            </a:xfrm>
            <a:prstGeom prst="rect">
              <a:avLst/>
            </a:prstGeom>
            <a:ln w="12700">
              <a:solidFill>
                <a:schemeClr val="bg2">
                  <a:lumMod val="50000"/>
                  <a:lumOff val="50000"/>
                </a:schemeClr>
              </a:solidFill>
            </a:ln>
          </p:spPr>
        </p:pic>
        <p:sp>
          <p:nvSpPr>
            <p:cNvPr id="20" name="TextBox 19"/>
            <p:cNvSpPr txBox="1"/>
            <p:nvPr/>
          </p:nvSpPr>
          <p:spPr>
            <a:xfrm flipH="1">
              <a:off x="8712786" y="6190070"/>
              <a:ext cx="3354113" cy="2616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100" b="1" dirty="0" smtClean="0">
                  <a:ln w="3175">
                    <a:noFill/>
                  </a:ln>
                  <a:effectLst/>
                </a:rPr>
                <a:t>Plot 42: 152 (Open Water Marsh: Organic)</a:t>
              </a:r>
              <a:endParaRPr lang="en-CA" sz="1100" b="1" dirty="0">
                <a:ln w="3175">
                  <a:noFill/>
                </a:ln>
                <a:effectLst/>
              </a:endParaRPr>
            </a:p>
          </p:txBody>
        </p:sp>
      </p:grpSp>
      <p:grpSp>
        <p:nvGrpSpPr>
          <p:cNvPr id="23" name="Group 22"/>
          <p:cNvGrpSpPr/>
          <p:nvPr/>
        </p:nvGrpSpPr>
        <p:grpSpPr>
          <a:xfrm>
            <a:off x="4694747" y="274948"/>
            <a:ext cx="3592592" cy="3024187"/>
            <a:chOff x="5021431" y="88518"/>
            <a:chExt cx="3382046" cy="2846953"/>
          </a:xfrm>
        </p:grpSpPr>
        <p:sp>
          <p:nvSpPr>
            <p:cNvPr id="12" name="TextBox 11"/>
            <p:cNvSpPr txBox="1"/>
            <p:nvPr/>
          </p:nvSpPr>
          <p:spPr>
            <a:xfrm flipH="1">
              <a:off x="5021431" y="2674706"/>
              <a:ext cx="3382046" cy="260765"/>
            </a:xfrm>
            <a:prstGeom prst="rect">
              <a:avLst/>
            </a:prstGeom>
            <a:noFill/>
            <a:effectLst/>
          </p:spPr>
          <p:txBody>
            <a:bodyPr wrap="square" rtlCol="0">
              <a:spAutoFit/>
            </a:bodyPr>
            <a:lstStyle/>
            <a:p>
              <a:pPr algn="ctr"/>
              <a:r>
                <a:rPr lang="en-US" sz="1200" b="1" dirty="0" smtClean="0">
                  <a:ln w="3175">
                    <a:noFill/>
                  </a:ln>
                  <a:effectLst/>
                </a:rPr>
                <a:t>Plot 31: 150 (Open Water Marsh: Floating-leaved)</a:t>
              </a:r>
              <a:endParaRPr lang="en-CA" sz="1200" b="1" dirty="0">
                <a:ln w="3175">
                  <a:noFill/>
                </a:ln>
                <a:effectLst/>
              </a:endParaRPr>
            </a:p>
          </p:txBody>
        </p:sp>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21431" y="88518"/>
              <a:ext cx="3382046" cy="2536535"/>
            </a:xfrm>
            <a:prstGeom prst="rect">
              <a:avLst/>
            </a:prstGeom>
            <a:ln w="12700">
              <a:solidFill>
                <a:schemeClr val="bg2">
                  <a:lumMod val="50000"/>
                  <a:lumOff val="50000"/>
                </a:schemeClr>
              </a:solidFill>
            </a:ln>
          </p:spPr>
        </p:pic>
      </p:grpSp>
    </p:spTree>
    <p:extLst>
      <p:ext uri="{BB962C8B-B14F-4D97-AF65-F5344CB8AC3E}">
        <p14:creationId xmlns:p14="http://schemas.microsoft.com/office/powerpoint/2010/main" val="32276825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2106</TotalTime>
  <Words>1634</Words>
  <Application>Microsoft Office PowerPoint</Application>
  <PresentationFormat>Widescreen</PresentationFormat>
  <Paragraphs>122</Paragraphs>
  <Slides>21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Calisto MT</vt:lpstr>
      <vt:lpstr>Segoe UI Symbol</vt:lpstr>
      <vt:lpstr>Trebuchet MS</vt:lpstr>
      <vt:lpstr>Wingdings 2</vt:lpstr>
      <vt:lpstr>Slate</vt:lpstr>
      <vt:lpstr>A Review, Enhancement and Accuracy Assessment of Wetland Inventory Features in Quetico Park</vt:lpstr>
      <vt:lpstr>Outline</vt:lpstr>
      <vt:lpstr>Background and Problem Statement</vt:lpstr>
      <vt:lpstr>Background and Problem Statement</vt:lpstr>
      <vt:lpstr>Background and Problem Statement</vt:lpstr>
      <vt:lpstr>Scope and Methods</vt:lpstr>
      <vt:lpstr>Results: Field Validation (mid-late August)</vt:lpstr>
      <vt:lpstr>Results: Field Validation</vt:lpstr>
      <vt:lpstr>Results: Field Validation</vt:lpstr>
      <vt:lpstr>Results: Photo Interpretation</vt:lpstr>
      <vt:lpstr>Results: Photo Interpretation</vt:lpstr>
      <vt:lpstr>Results: Photo Interpretation</vt:lpstr>
      <vt:lpstr>Results: Photo Interpretation</vt:lpstr>
      <vt:lpstr>Results: Photo Interpretation</vt:lpstr>
      <vt:lpstr>Results: Field vs. Photo</vt:lpstr>
      <vt:lpstr>Results: Field vs. Photo</vt:lpstr>
      <vt:lpstr>Results: Deep Learning Classification</vt:lpstr>
      <vt:lpstr>Results: Deep Learning Classification</vt:lpstr>
      <vt:lpstr>Results: Deep Learning Classification</vt:lpstr>
      <vt:lpstr>Conclusions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imgutil</dc:creator>
  <cp:lastModifiedBy>khautala (Keith Hautala)</cp:lastModifiedBy>
  <cp:revision>138</cp:revision>
  <dcterms:created xsi:type="dcterms:W3CDTF">2019-03-28T17:41:00Z</dcterms:created>
  <dcterms:modified xsi:type="dcterms:W3CDTF">2021-02-25T17:35:38Z</dcterms:modified>
</cp:coreProperties>
</file>