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320" r:id="rId4"/>
    <p:sldId id="321" r:id="rId5"/>
    <p:sldId id="297" r:id="rId6"/>
    <p:sldId id="317" r:id="rId7"/>
    <p:sldId id="323" r:id="rId8"/>
    <p:sldId id="319" r:id="rId9"/>
    <p:sldId id="32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D60"/>
    <a:srgbClr val="5B6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1904" autoAdjust="0"/>
  </p:normalViewPr>
  <p:slideViewPr>
    <p:cSldViewPr snapToGrid="0">
      <p:cViewPr varScale="1">
        <p:scale>
          <a:sx n="93" d="100"/>
          <a:sy n="93" d="100"/>
        </p:scale>
        <p:origin x="11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1F2A-350A-4AF0-8521-2122EFCBA05F}" type="datetimeFigureOut">
              <a:rPr lang="en-CA" smtClean="0"/>
              <a:t>2021-02-11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1971B-BC0B-432F-B135-8EAE532567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9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971B-BC0B-432F-B135-8EAE5325672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85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971B-BC0B-432F-B135-8EAE5325672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88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971B-BC0B-432F-B135-8EAE5325672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93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971B-BC0B-432F-B135-8EAE5325672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93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971B-BC0B-432F-B135-8EAE5325672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93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39" indent="0">
              <a:buNone/>
              <a:defRPr sz="1400"/>
            </a:lvl2pPr>
            <a:lvl3pPr marL="914081" indent="0">
              <a:buNone/>
              <a:defRPr sz="1200"/>
            </a:lvl3pPr>
            <a:lvl4pPr marL="1371120" indent="0">
              <a:buNone/>
              <a:defRPr sz="1000"/>
            </a:lvl4pPr>
            <a:lvl5pPr marL="1828160" indent="0">
              <a:buNone/>
              <a:defRPr sz="1000"/>
            </a:lvl5pPr>
            <a:lvl6pPr marL="2285202" indent="0">
              <a:buNone/>
              <a:defRPr sz="1000"/>
            </a:lvl6pPr>
            <a:lvl7pPr marL="2742241" indent="0">
              <a:buNone/>
              <a:defRPr sz="1000"/>
            </a:lvl7pPr>
            <a:lvl8pPr marL="3199280" indent="0">
              <a:buNone/>
              <a:defRPr sz="1000"/>
            </a:lvl8pPr>
            <a:lvl9pPr marL="36563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78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drian@resourceinnovations.ca" TargetMode="External"/><Relationship Id="rId4" Type="http://schemas.openxmlformats.org/officeDocument/2006/relationships/hyperlink" Target="mailto:adam@resourceinnovations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89" y="5363110"/>
            <a:ext cx="3307381" cy="1407403"/>
          </a:xfrm>
        </p:spPr>
        <p:txBody>
          <a:bodyPr/>
          <a:lstStyle/>
          <a:p>
            <a:pPr algn="l"/>
            <a:r>
              <a:rPr lang="en-C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Anderson, RPF, EP</a:t>
            </a:r>
            <a:b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adam@resourceinnovations.ca</a:t>
            </a:r>
            <a: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 Ricketts</a:t>
            </a:r>
            <a:b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adrian@resourceinnovations.ca</a:t>
            </a:r>
            <a:r>
              <a: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9472" y="3257064"/>
            <a:ext cx="11133056" cy="1726058"/>
          </a:xfrm>
          <a:prstGeom prst="rect">
            <a:avLst/>
          </a:prstGeom>
          <a:effectLst>
            <a:glow rad="9525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900" dirty="0">
                <a:ln w="3175">
                  <a:noFill/>
                </a:ln>
                <a:solidFill>
                  <a:srgbClr val="283D60"/>
                </a:solidFill>
                <a:effectLst>
                  <a:glow rad="381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 Seasonal Operability for Forest Operations in Ontario;</a:t>
            </a:r>
          </a:p>
          <a:p>
            <a:pPr algn="ctr"/>
            <a:r>
              <a:rPr lang="en-CA" sz="2800" dirty="0">
                <a:ln w="3175">
                  <a:noFill/>
                </a:ln>
                <a:solidFill>
                  <a:srgbClr val="283D60"/>
                </a:solidFill>
                <a:effectLst>
                  <a:glow rad="381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Transfer &amp; Tool Development (KTTD)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13" y="531434"/>
            <a:ext cx="4328574" cy="25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2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1811" cy="1320800"/>
          </a:xfrm>
        </p:spPr>
        <p:txBody>
          <a:bodyPr>
            <a:normAutofit/>
          </a:bodyPr>
          <a:lstStyle/>
          <a:p>
            <a:pPr algn="ctr"/>
            <a:r>
              <a:rPr lang="en-CA" sz="6000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5332"/>
            <a:ext cx="12192000" cy="43509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sz="2800" u="sng" dirty="0">
              <a:solidFill>
                <a:srgbClr val="5B6887"/>
              </a:solidFill>
            </a:endParaRPr>
          </a:p>
          <a:p>
            <a:pPr marL="0" indent="0" algn="ctr">
              <a:buNone/>
            </a:pPr>
            <a:endParaRPr lang="en-CA" sz="2800" u="sng" dirty="0">
              <a:solidFill>
                <a:srgbClr val="5B6887"/>
              </a:solidFill>
            </a:endParaRPr>
          </a:p>
          <a:p>
            <a:pPr marL="0" indent="0" algn="ctr">
              <a:buNone/>
            </a:pPr>
            <a:endParaRPr lang="en-CA" sz="2800" u="sng" dirty="0">
              <a:solidFill>
                <a:srgbClr val="5B6887"/>
              </a:solidFill>
            </a:endParaRPr>
          </a:p>
          <a:p>
            <a:pPr marL="0" indent="0" algn="ctr">
              <a:buNone/>
            </a:pPr>
            <a:r>
              <a:rPr lang="en-CA" sz="2800" u="sng" dirty="0">
                <a:solidFill>
                  <a:schemeClr val="tx1"/>
                </a:solidFill>
              </a:rPr>
              <a:t>www.resourceinnvations.ca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Check out our social media pages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Follow Us!</a:t>
            </a:r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090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67658"/>
            <a:ext cx="10837330" cy="1005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263721"/>
            <a:ext cx="9993713" cy="4500081"/>
          </a:xfrm>
        </p:spPr>
        <p:txBody>
          <a:bodyPr>
            <a:normAutofit/>
          </a:bodyPr>
          <a:lstStyle/>
          <a:p>
            <a:pPr lvl="1" algn="just">
              <a:buClr>
                <a:srgbClr val="5B6887"/>
              </a:buClr>
            </a:pPr>
            <a:endParaRPr lang="en-US" dirty="0">
              <a:cs typeface="Calibri" panose="020F0502020204030204" pitchFamily="34" charset="0"/>
            </a:endParaRP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400" dirty="0">
                <a:cs typeface="Calibri" panose="020F0502020204030204" pitchFamily="34" charset="0"/>
              </a:rPr>
              <a:t>Seasonal Operability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400" dirty="0">
                <a:cs typeface="Calibri" panose="020F0502020204030204" pitchFamily="34" charset="0"/>
              </a:rPr>
              <a:t>Project Description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400" dirty="0">
                <a:cs typeface="Calibri" panose="020F0502020204030204" pitchFamily="34" charset="0"/>
              </a:rPr>
              <a:t>Methods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400" dirty="0">
                <a:cs typeface="Calibri" panose="020F0502020204030204" pitchFamily="34" charset="0"/>
              </a:rPr>
              <a:t>Geoprocessing Toolset</a:t>
            </a:r>
          </a:p>
          <a:p>
            <a:pPr lvl="1" algn="just">
              <a:buClr>
                <a:srgbClr val="5B6887"/>
              </a:buClr>
            </a:pPr>
            <a:r>
              <a:rPr lang="en-US" sz="2400" dirty="0">
                <a:cs typeface="Calibri" panose="020F0502020204030204" pitchFamily="34" charset="0"/>
              </a:rPr>
              <a:t>Challenges, Opportunities and Next Steps</a:t>
            </a:r>
          </a:p>
          <a:p>
            <a:pPr lvl="1" algn="just">
              <a:buClr>
                <a:srgbClr val="5B6887"/>
              </a:buClr>
            </a:pP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67658"/>
            <a:ext cx="10837330" cy="1005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Operability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63702"/>
            <a:ext cx="7922135" cy="4635346"/>
          </a:xfrm>
        </p:spPr>
        <p:txBody>
          <a:bodyPr>
            <a:normAutofit/>
          </a:bodyPr>
          <a:lstStyle/>
          <a:p>
            <a:pPr lvl="1">
              <a:buClr>
                <a:srgbClr val="5B6887"/>
              </a:buClr>
            </a:pPr>
            <a:r>
              <a:rPr lang="en-US" sz="2000" dirty="0"/>
              <a:t>Currently, in the Provincial forest resource inventory (</a:t>
            </a:r>
            <a:r>
              <a:rPr lang="en-US" sz="2000" dirty="0" err="1"/>
              <a:t>eFRI</a:t>
            </a:r>
            <a:r>
              <a:rPr lang="en-US" sz="2000" dirty="0"/>
              <a:t>) in ON, there is generally a single attribute which can provide an indication of the best season for harvest – </a:t>
            </a:r>
            <a:r>
              <a:rPr lang="en-US" sz="2000" u="sng" dirty="0"/>
              <a:t>Ecosite Code</a:t>
            </a:r>
            <a:r>
              <a:rPr lang="en-US" sz="2000" dirty="0"/>
              <a:t>.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Ecosite Code is based on a variety of indicators such as substrate type, soil moisture and forest cover type, and is assigned by photo interpreters. 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Verification of the ecosite code for each stand in the </a:t>
            </a:r>
            <a:r>
              <a:rPr lang="en-US" sz="2000" dirty="0" err="1"/>
              <a:t>eFRI</a:t>
            </a:r>
            <a:r>
              <a:rPr lang="en-US" sz="2000" dirty="0"/>
              <a:t> requires considerable resources. For tenure holders, assigning someone to this task takes up a lot of time (especially in areas that are heavily reliant on winter harvest areas).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This issue is regularly faced by AV Terrace Bay, specifically in the Nipigon and Wawa administrative districts.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6553E-022D-4708-B838-74F131EE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22" y="3842535"/>
            <a:ext cx="2870618" cy="207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0E4C5-DED4-47AD-8407-520DB78BE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622" y="1463702"/>
            <a:ext cx="2870618" cy="190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2F407-2237-41F1-A2FF-1537026BD200}"/>
              </a:ext>
            </a:extLst>
          </p:cNvPr>
          <p:cNvSpPr txBox="1"/>
          <p:nvPr/>
        </p:nvSpPr>
        <p:spPr>
          <a:xfrm>
            <a:off x="10336983" y="343329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67658"/>
            <a:ext cx="10837330" cy="1005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Operability – Challenges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E7768B-4FC7-4167-BDF9-3F7DD917E54E}"/>
              </a:ext>
            </a:extLst>
          </p:cNvPr>
          <p:cNvSpPr txBox="1">
            <a:spLocks/>
          </p:cNvSpPr>
          <p:nvPr/>
        </p:nvSpPr>
        <p:spPr>
          <a:xfrm>
            <a:off x="677335" y="1463702"/>
            <a:ext cx="9884499" cy="463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82" indent="-342882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5B6887"/>
              </a:buClr>
            </a:pPr>
            <a:r>
              <a:rPr lang="en-US" sz="2000" dirty="0"/>
              <a:t>One of the biggest challenges faced by AV Terrace Bay when harvesting timber is the ability to maintain year-round uninterrupted operations due to the seasonal imbalance of operable areas. 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Nipigon and Wawa administrative districts in ON have traditionally been heavily reliant on winter operable land base.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The issue has become critical in recent years due to shorter winter operating seasons – forest roads typically cannot begin until later in winter months and spring thaw is happening sooner – creating a short time-frame to access winter allocations.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Harvesting operations must move to upland sites earlier than anticipated due to early spring thaw.</a:t>
            </a:r>
          </a:p>
          <a:p>
            <a:pPr lvl="1">
              <a:buClr>
                <a:srgbClr val="5B6887"/>
              </a:buClr>
            </a:pPr>
            <a:r>
              <a:rPr lang="en-US" sz="2000" dirty="0"/>
              <a:t>Operability issues such as this cause problems with year-round flow of fiber.</a:t>
            </a:r>
          </a:p>
        </p:txBody>
      </p:sp>
    </p:spTree>
    <p:extLst>
      <p:ext uri="{BB962C8B-B14F-4D97-AF65-F5344CB8AC3E}">
        <p14:creationId xmlns:p14="http://schemas.microsoft.com/office/powerpoint/2010/main" val="405173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67658"/>
            <a:ext cx="10837330" cy="1005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63702"/>
            <a:ext cx="10029135" cy="4635346"/>
          </a:xfrm>
        </p:spPr>
        <p:txBody>
          <a:bodyPr>
            <a:normAutofit/>
          </a:bodyPr>
          <a:lstStyle/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Develop an automated geoprocessing toolset to support the seasonal scheduling of forest operations. 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Reduce the effort associated with field verification when making decisions on seasonal scheduling. 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Enable the project partner (AV Terrace Bay) and other tenure holders to get a better indication of the best potential season for harvesting at the stand-level.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Utilize readily available existing geospatial datasets to produce an automated predictor tool.</a:t>
            </a:r>
          </a:p>
          <a:p>
            <a:pPr lvl="2" algn="just">
              <a:buClr>
                <a:srgbClr val="5B6887"/>
              </a:buClr>
            </a:pPr>
            <a:r>
              <a:rPr lang="en-US" sz="1800" dirty="0" err="1">
                <a:cs typeface="Calibri" panose="020F0502020204030204" pitchFamily="34" charset="0"/>
              </a:rPr>
              <a:t>eFRI</a:t>
            </a:r>
            <a:r>
              <a:rPr lang="en-US" sz="1800" dirty="0">
                <a:cs typeface="Calibri" panose="020F0502020204030204" pitchFamily="34" charset="0"/>
              </a:rPr>
              <a:t> (</a:t>
            </a:r>
            <a:r>
              <a:rPr lang="en-US" sz="1800" i="1" dirty="0">
                <a:cs typeface="Calibri" panose="020F0502020204030204" pitchFamily="34" charset="0"/>
              </a:rPr>
              <a:t>i.e. </a:t>
            </a:r>
            <a:r>
              <a:rPr lang="en-US" sz="1800" dirty="0">
                <a:cs typeface="Calibri" panose="020F0502020204030204" pitchFamily="34" charset="0"/>
              </a:rPr>
              <a:t>ecosite k06, k09,k10)</a:t>
            </a:r>
          </a:p>
          <a:p>
            <a:pPr lvl="2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CDEM</a:t>
            </a:r>
          </a:p>
          <a:p>
            <a:pPr lvl="2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PDEM</a:t>
            </a:r>
          </a:p>
          <a:p>
            <a:pPr lvl="2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NOEGTS</a:t>
            </a:r>
          </a:p>
        </p:txBody>
      </p:sp>
    </p:spTree>
    <p:extLst>
      <p:ext uri="{BB962C8B-B14F-4D97-AF65-F5344CB8AC3E}">
        <p14:creationId xmlns:p14="http://schemas.microsoft.com/office/powerpoint/2010/main" val="245672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CC7E-B012-4500-AD02-A70F0115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37331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8253-BD79-4BE5-8513-C3CA95F3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82234"/>
            <a:ext cx="9874225" cy="4659130"/>
          </a:xfrm>
        </p:spPr>
        <p:txBody>
          <a:bodyPr>
            <a:normAutofit/>
          </a:bodyPr>
          <a:lstStyle/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Work with AV Terrace Bay to define the issue and get examples of how it impacts operational planning.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Identify the most suitable variables for predicting seasonal operability.</a:t>
            </a:r>
          </a:p>
          <a:p>
            <a:pPr lvl="2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Site moisture, slope position, soil type, </a:t>
            </a:r>
            <a:r>
              <a:rPr lang="en-US" sz="1800" i="1" dirty="0">
                <a:cs typeface="Calibri" panose="020F0502020204030204" pitchFamily="34" charset="0"/>
              </a:rPr>
              <a:t>etc</a:t>
            </a:r>
            <a:r>
              <a:rPr lang="en-US" sz="1800" dirty="0">
                <a:cs typeface="Calibri" panose="020F0502020204030204" pitchFamily="34" charset="0"/>
              </a:rPr>
              <a:t>.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Identify a suitable study area within the Lake Nipigon Forest Unit. 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Assemble the geospatial data necessary for analysis.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Develop toolbox (.</a:t>
            </a:r>
            <a:r>
              <a:rPr lang="en-US" sz="2000" dirty="0" err="1">
                <a:cs typeface="Calibri" panose="020F0502020204030204" pitchFamily="34" charset="0"/>
              </a:rPr>
              <a:t>tbx</a:t>
            </a:r>
            <a:r>
              <a:rPr lang="en-US" sz="2000" dirty="0">
                <a:cs typeface="Calibri" panose="020F0502020204030204" pitchFamily="34" charset="0"/>
              </a:rPr>
              <a:t>) within ArcGIS environment for versatility and compatibility.</a:t>
            </a:r>
          </a:p>
          <a:p>
            <a:pPr lvl="1" algn="just"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Audit the toolset outputs utilizing stereo imagery and the base </a:t>
            </a:r>
            <a:r>
              <a:rPr lang="en-US" sz="2000" dirty="0" err="1">
                <a:cs typeface="Calibri" panose="020F0502020204030204" pitchFamily="34" charset="0"/>
              </a:rPr>
              <a:t>eFRI</a:t>
            </a:r>
            <a:r>
              <a:rPr lang="en-US" sz="2000" dirty="0"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2" algn="just">
              <a:buClr>
                <a:srgbClr val="5B6887"/>
              </a:buClr>
            </a:pPr>
            <a:endParaRPr lang="en-US" sz="1600" dirty="0">
              <a:cs typeface="Calibri" panose="020F0502020204030204" pitchFamily="34" charset="0"/>
            </a:endParaRPr>
          </a:p>
          <a:p>
            <a:pPr lvl="2" algn="just">
              <a:buClr>
                <a:srgbClr val="5B6887"/>
              </a:buClr>
            </a:pPr>
            <a:endParaRPr lang="en-US" sz="1300" dirty="0">
              <a:cs typeface="Calibri" panose="020F0502020204030204" pitchFamily="34" charset="0"/>
            </a:endParaRPr>
          </a:p>
          <a:p>
            <a:pPr lvl="2" algn="just">
              <a:buClr>
                <a:srgbClr val="5B6887"/>
              </a:buClr>
            </a:pPr>
            <a:endParaRPr lang="en-US" sz="1500" dirty="0">
              <a:cs typeface="Calibri" panose="020F0502020204030204" pitchFamily="34" charset="0"/>
            </a:endParaRPr>
          </a:p>
          <a:p>
            <a:pPr lvl="1" algn="just">
              <a:buClr>
                <a:srgbClr val="5B6887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275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E3548-4446-4012-A5CA-364E353C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36" y="92468"/>
            <a:ext cx="8459927" cy="59179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5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CC7E-B012-4500-AD02-A70F0115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37331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Geoprocessing Toolset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8253-BD79-4BE5-8513-C3CA95F3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82234"/>
            <a:ext cx="10561278" cy="4659130"/>
          </a:xfrm>
        </p:spPr>
        <p:txBody>
          <a:bodyPr>
            <a:normAutofit/>
          </a:bodyPr>
          <a:lstStyle/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Uses OBM feature class or shapefile as input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Iterates through each polygon, performing analysis on ecosite and other attributes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Runs within ArcGIS Desktop 10.1 or greater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Requires Spatial Analyst extension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Easily installed within ArcMap</a:t>
            </a:r>
          </a:p>
          <a:p>
            <a:pPr lvl="1" algn="just">
              <a:spcAft>
                <a:spcPts val="1200"/>
              </a:spcAft>
              <a:buClr>
                <a:srgbClr val="5B6887"/>
              </a:buClr>
            </a:pPr>
            <a:r>
              <a:rPr lang="en-US" sz="2000" dirty="0">
                <a:cs typeface="Calibri" panose="020F0502020204030204" pitchFamily="34" charset="0"/>
              </a:rPr>
              <a:t>User guide created for installation and runtime execution.</a:t>
            </a:r>
          </a:p>
          <a:p>
            <a:pPr marL="914353" lvl="2" indent="0" algn="just">
              <a:buClr>
                <a:srgbClr val="5B6887"/>
              </a:buClr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22051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CC7E-B012-4500-AD02-A70F0115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37331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CA" dirty="0">
                <a:solidFill>
                  <a:srgbClr val="283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Challenges, Opportunities and Next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8253-BD79-4BE5-8513-C3CA95F3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82234"/>
            <a:ext cx="10561278" cy="4278827"/>
          </a:xfrm>
        </p:spPr>
        <p:txBody>
          <a:bodyPr>
            <a:normAutofit/>
          </a:bodyPr>
          <a:lstStyle/>
          <a:p>
            <a:pPr lvl="1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Challenged with the availability of high-quality DEM data.</a:t>
            </a:r>
          </a:p>
          <a:p>
            <a:pPr lvl="2" algn="just">
              <a:buClr>
                <a:srgbClr val="5B6887"/>
              </a:buClr>
            </a:pPr>
            <a:r>
              <a:rPr lang="en-US" sz="1600" dirty="0">
                <a:cs typeface="Calibri" panose="020F0502020204030204" pitchFamily="34" charset="0"/>
              </a:rPr>
              <a:t>Coarse resolution elevation data limits the ability to perform accurate analysis in lowland areas.</a:t>
            </a:r>
          </a:p>
          <a:p>
            <a:pPr lvl="2" algn="just">
              <a:buClr>
                <a:srgbClr val="5B6887"/>
              </a:buClr>
            </a:pPr>
            <a:r>
              <a:rPr lang="en-US" sz="1600" dirty="0">
                <a:cs typeface="Calibri" panose="020F0502020204030204" pitchFamily="34" charset="0"/>
              </a:rPr>
              <a:t>The tool was designed to utilize better elevation data where available (e.g. LiDAR), without significant recalibration of model components.</a:t>
            </a:r>
          </a:p>
          <a:p>
            <a:pPr lvl="1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The tool relies heavily on </a:t>
            </a:r>
            <a:r>
              <a:rPr lang="en-US" sz="1800" dirty="0" err="1">
                <a:cs typeface="Calibri" panose="020F0502020204030204" pitchFamily="34" charset="0"/>
              </a:rPr>
              <a:t>eFRI</a:t>
            </a:r>
            <a:r>
              <a:rPr lang="en-US" sz="1800" dirty="0">
                <a:cs typeface="Calibri" panose="020F0502020204030204" pitchFamily="34" charset="0"/>
              </a:rPr>
              <a:t> as the primary input – </a:t>
            </a:r>
            <a:r>
              <a:rPr lang="en-US" sz="1800" dirty="0" err="1">
                <a:cs typeface="Calibri" panose="020F0502020204030204" pitchFamily="34" charset="0"/>
              </a:rPr>
              <a:t>eFRI</a:t>
            </a:r>
            <a:r>
              <a:rPr lang="en-US" sz="1800" dirty="0">
                <a:cs typeface="Calibri" panose="020F0502020204030204" pitchFamily="34" charset="0"/>
              </a:rPr>
              <a:t> does not typically capture small scale details such as isolated lowlands and wet areas. </a:t>
            </a:r>
          </a:p>
          <a:p>
            <a:pPr lvl="1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Availability of LiDAR across Ontario licenses will enhance the output significantly moving forward.</a:t>
            </a:r>
          </a:p>
          <a:p>
            <a:pPr lvl="1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Recommend placing more emphasis (weight) on high-resolution elevation data, and a decreased emphasis on </a:t>
            </a:r>
            <a:r>
              <a:rPr lang="en-US" sz="1800" dirty="0" err="1">
                <a:cs typeface="Calibri" panose="020F0502020204030204" pitchFamily="34" charset="0"/>
              </a:rPr>
              <a:t>eFRI</a:t>
            </a:r>
            <a:r>
              <a:rPr lang="en-US" sz="1800" dirty="0">
                <a:cs typeface="Calibri" panose="020F0502020204030204" pitchFamily="34" charset="0"/>
              </a:rPr>
              <a:t> to produce more accurate results.</a:t>
            </a:r>
          </a:p>
          <a:p>
            <a:pPr lvl="1" algn="just">
              <a:buClr>
                <a:srgbClr val="5B6887"/>
              </a:buClr>
            </a:pPr>
            <a:r>
              <a:rPr lang="en-US" sz="1800" dirty="0">
                <a:cs typeface="Calibri" panose="020F0502020204030204" pitchFamily="34" charset="0"/>
              </a:rPr>
              <a:t>Next step is to acquire LiDAR data and to test the results of the seasonal operability tool. </a:t>
            </a:r>
          </a:p>
          <a:p>
            <a:pPr lvl="1" algn="just">
              <a:buClr>
                <a:srgbClr val="5B6887"/>
              </a:buClr>
            </a:pPr>
            <a:endParaRPr lang="en-US" sz="1800" dirty="0">
              <a:cs typeface="Calibri" panose="020F0502020204030204" pitchFamily="34" charset="0"/>
            </a:endParaRPr>
          </a:p>
          <a:p>
            <a:pPr lvl="2" algn="just">
              <a:buClr>
                <a:srgbClr val="5B6887"/>
              </a:buClr>
            </a:pPr>
            <a:endParaRPr lang="en-CA" sz="1800" dirty="0"/>
          </a:p>
          <a:p>
            <a:pPr lvl="2" algn="just">
              <a:buClr>
                <a:srgbClr val="5B6887"/>
              </a:buClr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9542139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8728</TotalTime>
  <Words>686</Words>
  <Application>Microsoft Office PowerPoint</Application>
  <PresentationFormat>Widescreen</PresentationFormat>
  <Paragraphs>79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Adam Anderson, RPF, EP adam@resourceinnovations.ca   Adrian Ricketts adrian@resourceinnovations.ca </vt:lpstr>
      <vt:lpstr>Discussion Content</vt:lpstr>
      <vt:lpstr>Seasonal Operability - Challenges</vt:lpstr>
      <vt:lpstr>Seasonal Operability – Challenges</vt:lpstr>
      <vt:lpstr>Project Description</vt:lpstr>
      <vt:lpstr>Methods</vt:lpstr>
      <vt:lpstr>PowerPoint Presentation</vt:lpstr>
      <vt:lpstr>Geoprocessing Toolset</vt:lpstr>
      <vt:lpstr>Challenges, Opportunities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Ricketts</dc:creator>
  <cp:lastModifiedBy>Adam Anderson</cp:lastModifiedBy>
  <cp:revision>309</cp:revision>
  <dcterms:created xsi:type="dcterms:W3CDTF">2016-04-18T19:10:51Z</dcterms:created>
  <dcterms:modified xsi:type="dcterms:W3CDTF">2021-02-11T13:28:03Z</dcterms:modified>
</cp:coreProperties>
</file>