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56" r:id="rId2"/>
    <p:sldId id="258" r:id="rId3"/>
    <p:sldId id="259" r:id="rId4"/>
    <p:sldId id="267" r:id="rId5"/>
    <p:sldId id="268" r:id="rId6"/>
    <p:sldId id="275" r:id="rId7"/>
    <p:sldId id="280" r:id="rId8"/>
    <p:sldId id="283" r:id="rId9"/>
    <p:sldId id="285" r:id="rId10"/>
    <p:sldId id="287" r:id="rId11"/>
    <p:sldId id="265" r:id="rId12"/>
    <p:sldId id="288" r:id="rId13"/>
    <p:sldId id="282" r:id="rId14"/>
    <p:sldId id="289" r:id="rId15"/>
    <p:sldId id="290" r:id="rId16"/>
    <p:sldId id="291" r:id="rId17"/>
    <p:sldId id="284" r:id="rId18"/>
    <p:sldId id="293" r:id="rId19"/>
    <p:sldId id="270" r:id="rId20"/>
    <p:sldId id="271" r:id="rId21"/>
    <p:sldId id="294" r:id="rId22"/>
    <p:sldId id="295" r:id="rId23"/>
    <p:sldId id="301" r:id="rId24"/>
    <p:sldId id="257" r:id="rId25"/>
    <p:sldId id="302" r:id="rId26"/>
    <p:sldId id="260" r:id="rId27"/>
    <p:sldId id="261" r:id="rId28"/>
    <p:sldId id="303" r:id="rId29"/>
    <p:sldId id="262" r:id="rId30"/>
    <p:sldId id="297" r:id="rId31"/>
    <p:sldId id="304"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F2C0F7-2376-4DAF-9A28-44811A224A42}">
          <p14:sldIdLst>
            <p14:sldId id="256"/>
            <p14:sldId id="258"/>
            <p14:sldId id="259"/>
            <p14:sldId id="267"/>
            <p14:sldId id="268"/>
            <p14:sldId id="275"/>
            <p14:sldId id="280"/>
            <p14:sldId id="283"/>
            <p14:sldId id="285"/>
            <p14:sldId id="287"/>
            <p14:sldId id="265"/>
            <p14:sldId id="288"/>
            <p14:sldId id="282"/>
            <p14:sldId id="289"/>
            <p14:sldId id="290"/>
            <p14:sldId id="291"/>
            <p14:sldId id="284"/>
            <p14:sldId id="293"/>
            <p14:sldId id="270"/>
            <p14:sldId id="271"/>
            <p14:sldId id="294"/>
            <p14:sldId id="295"/>
            <p14:sldId id="301"/>
            <p14:sldId id="257"/>
            <p14:sldId id="302"/>
            <p14:sldId id="260"/>
            <p14:sldId id="261"/>
            <p14:sldId id="303"/>
            <p14:sldId id="262"/>
            <p14:sldId id="297"/>
            <p14:sldId id="304"/>
          </p14:sldIdLst>
        </p14:section>
        <p14:section name="Untitled Section" id="{FA88C73C-C94E-45E1-9EB9-F70CC6AFBB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5300" autoAdjust="0"/>
  </p:normalViewPr>
  <p:slideViewPr>
    <p:cSldViewPr snapToGrid="0">
      <p:cViewPr varScale="1">
        <p:scale>
          <a:sx n="87" d="100"/>
          <a:sy n="87" d="100"/>
        </p:scale>
        <p:origin x="14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72B969-7125-4425-98F7-B3EEA1602E5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21ED7A0-B675-49CA-879F-F9350C479A3D}">
      <dgm:prSet phldrT="[Text]" custT="1"/>
      <dgm:spPr/>
      <dgm:t>
        <a:bodyPr/>
        <a:lstStyle/>
        <a:p>
          <a:pPr>
            <a:lnSpc>
              <a:spcPct val="100000"/>
            </a:lnSpc>
            <a:spcBef>
              <a:spcPts val="0"/>
            </a:spcBef>
            <a:spcAft>
              <a:spcPts val="0"/>
            </a:spcAft>
          </a:pPr>
          <a:r>
            <a:rPr lang="en-US" sz="3200" dirty="0"/>
            <a:t>Implement</a:t>
          </a:r>
          <a:endParaRPr lang="en-US" sz="3100" dirty="0"/>
        </a:p>
        <a:p>
          <a:pPr>
            <a:lnSpc>
              <a:spcPct val="100000"/>
            </a:lnSpc>
            <a:spcBef>
              <a:spcPts val="0"/>
            </a:spcBef>
            <a:spcAft>
              <a:spcPts val="0"/>
            </a:spcAft>
          </a:pPr>
          <a:r>
            <a:rPr lang="en-US" sz="2400" dirty="0"/>
            <a:t>AWS</a:t>
          </a:r>
        </a:p>
      </dgm:t>
    </dgm:pt>
    <dgm:pt modelId="{8F13B6EC-960D-40AD-AE91-D86379EFDC29}" type="parTrans" cxnId="{A53ED672-F025-48CA-BA2D-1F54264AC1DE}">
      <dgm:prSet/>
      <dgm:spPr/>
      <dgm:t>
        <a:bodyPr/>
        <a:lstStyle/>
        <a:p>
          <a:endParaRPr lang="en-US"/>
        </a:p>
      </dgm:t>
    </dgm:pt>
    <dgm:pt modelId="{0693B312-FA18-4385-9A2C-F0A4EDD0EF7B}" type="sibTrans" cxnId="{A53ED672-F025-48CA-BA2D-1F54264AC1DE}">
      <dgm:prSet/>
      <dgm:spPr/>
      <dgm:t>
        <a:bodyPr/>
        <a:lstStyle/>
        <a:p>
          <a:pPr>
            <a:lnSpc>
              <a:spcPct val="100000"/>
            </a:lnSpc>
            <a:spcBef>
              <a:spcPts val="0"/>
            </a:spcBef>
            <a:spcAft>
              <a:spcPts val="0"/>
            </a:spcAft>
          </a:pPr>
          <a:endParaRPr lang="en-US"/>
        </a:p>
      </dgm:t>
    </dgm:pt>
    <dgm:pt modelId="{2582D811-7526-4955-AF47-5A466BE8C78D}">
      <dgm:prSet phldrT="[Text]" custT="1"/>
      <dgm:spPr/>
      <dgm:t>
        <a:bodyPr/>
        <a:lstStyle/>
        <a:p>
          <a:pPr>
            <a:lnSpc>
              <a:spcPct val="100000"/>
            </a:lnSpc>
            <a:spcAft>
              <a:spcPts val="0"/>
            </a:spcAft>
          </a:pPr>
          <a:r>
            <a:rPr lang="en-US" sz="3200" dirty="0"/>
            <a:t>Monitor</a:t>
          </a:r>
          <a:endParaRPr lang="en-US" sz="2900" dirty="0"/>
        </a:p>
        <a:p>
          <a:pPr>
            <a:lnSpc>
              <a:spcPct val="100000"/>
            </a:lnSpc>
            <a:spcAft>
              <a:spcPts val="0"/>
            </a:spcAft>
          </a:pPr>
          <a:r>
            <a:rPr lang="en-US" sz="2400" dirty="0"/>
            <a:t>Annual reports</a:t>
          </a:r>
        </a:p>
        <a:p>
          <a:pPr>
            <a:lnSpc>
              <a:spcPct val="100000"/>
            </a:lnSpc>
            <a:spcAft>
              <a:spcPts val="0"/>
            </a:spcAft>
          </a:pPr>
          <a:r>
            <a:rPr lang="en-US" sz="2400" dirty="0"/>
            <a:t>IFAs</a:t>
          </a:r>
        </a:p>
      </dgm:t>
    </dgm:pt>
    <dgm:pt modelId="{6427F2FF-40FE-408C-9242-9285B218076A}" type="parTrans" cxnId="{2795BC46-F4F1-476C-8D83-9683C84E32E2}">
      <dgm:prSet/>
      <dgm:spPr/>
      <dgm:t>
        <a:bodyPr/>
        <a:lstStyle/>
        <a:p>
          <a:endParaRPr lang="en-US"/>
        </a:p>
      </dgm:t>
    </dgm:pt>
    <dgm:pt modelId="{DEC9FD57-7A95-40E2-8B90-6F43BED0089B}" type="sibTrans" cxnId="{2795BC46-F4F1-476C-8D83-9683C84E32E2}">
      <dgm:prSet/>
      <dgm:spPr/>
      <dgm:t>
        <a:bodyPr/>
        <a:lstStyle/>
        <a:p>
          <a:endParaRPr lang="en-US"/>
        </a:p>
      </dgm:t>
    </dgm:pt>
    <dgm:pt modelId="{D46E52F0-5AE5-4498-B4E5-897767DDBAE7}">
      <dgm:prSet phldrT="[Text]" custT="1"/>
      <dgm:spPr/>
      <dgm:t>
        <a:bodyPr/>
        <a:lstStyle/>
        <a:p>
          <a:pPr>
            <a:lnSpc>
              <a:spcPct val="100000"/>
            </a:lnSpc>
            <a:spcAft>
              <a:spcPts val="0"/>
            </a:spcAft>
          </a:pPr>
          <a:r>
            <a:rPr lang="en-US" sz="3200" dirty="0"/>
            <a:t>Report + Evaluate</a:t>
          </a:r>
        </a:p>
        <a:p>
          <a:pPr>
            <a:lnSpc>
              <a:spcPct val="100000"/>
            </a:lnSpc>
            <a:spcAft>
              <a:spcPts val="0"/>
            </a:spcAft>
          </a:pPr>
          <a:r>
            <a:rPr lang="en-US" sz="2400" dirty="0"/>
            <a:t>5-year &amp; final reports</a:t>
          </a:r>
        </a:p>
      </dgm:t>
    </dgm:pt>
    <dgm:pt modelId="{E345E72C-6D81-49FB-A058-1EFE7D2067B2}" type="parTrans" cxnId="{95E4A248-239B-4194-9F4E-EFA9682A5612}">
      <dgm:prSet/>
      <dgm:spPr/>
      <dgm:t>
        <a:bodyPr/>
        <a:lstStyle/>
        <a:p>
          <a:endParaRPr lang="en-US"/>
        </a:p>
      </dgm:t>
    </dgm:pt>
    <dgm:pt modelId="{2B6F3967-4D62-40DB-BBB1-76A0F0033345}" type="sibTrans" cxnId="{95E4A248-239B-4194-9F4E-EFA9682A5612}">
      <dgm:prSet/>
      <dgm:spPr/>
      <dgm:t>
        <a:bodyPr/>
        <a:lstStyle/>
        <a:p>
          <a:pPr>
            <a:lnSpc>
              <a:spcPct val="100000"/>
            </a:lnSpc>
            <a:spcBef>
              <a:spcPts val="0"/>
            </a:spcBef>
            <a:spcAft>
              <a:spcPts val="0"/>
            </a:spcAft>
          </a:pPr>
          <a:endParaRPr lang="en-US"/>
        </a:p>
      </dgm:t>
    </dgm:pt>
    <dgm:pt modelId="{28FBC072-1BB4-4A1F-97E7-E89050C2B377}">
      <dgm:prSet phldrT="[Text]" custT="1"/>
      <dgm:spPr/>
      <dgm:t>
        <a:bodyPr/>
        <a:lstStyle/>
        <a:p>
          <a:pPr>
            <a:lnSpc>
              <a:spcPct val="100000"/>
            </a:lnSpc>
            <a:spcBef>
              <a:spcPts val="0"/>
            </a:spcBef>
            <a:spcAft>
              <a:spcPts val="0"/>
            </a:spcAft>
          </a:pPr>
          <a:r>
            <a:rPr lang="en-US" sz="3200" dirty="0"/>
            <a:t>Develop</a:t>
          </a:r>
          <a:endParaRPr lang="en-US" sz="3100" dirty="0"/>
        </a:p>
        <a:p>
          <a:pPr>
            <a:lnSpc>
              <a:spcPct val="100000"/>
            </a:lnSpc>
            <a:spcBef>
              <a:spcPts val="0"/>
            </a:spcBef>
            <a:spcAft>
              <a:spcPts val="0"/>
            </a:spcAft>
          </a:pPr>
          <a:r>
            <a:rPr lang="en-US" sz="2400" dirty="0"/>
            <a:t>FMP</a:t>
          </a:r>
        </a:p>
      </dgm:t>
    </dgm:pt>
    <dgm:pt modelId="{2A23D39A-030F-4F12-908B-509F20B0B6C3}" type="parTrans" cxnId="{E29BF6B7-ADDF-4888-8DD9-DBC233ADAC67}">
      <dgm:prSet/>
      <dgm:spPr/>
      <dgm:t>
        <a:bodyPr/>
        <a:lstStyle/>
        <a:p>
          <a:endParaRPr lang="en-US"/>
        </a:p>
      </dgm:t>
    </dgm:pt>
    <dgm:pt modelId="{115FD533-19EA-453F-89C7-8C3423CF8AA3}" type="sibTrans" cxnId="{E29BF6B7-ADDF-4888-8DD9-DBC233ADAC67}">
      <dgm:prSet/>
      <dgm:spPr/>
      <dgm:t>
        <a:bodyPr/>
        <a:lstStyle/>
        <a:p>
          <a:endParaRPr lang="en-US"/>
        </a:p>
      </dgm:t>
    </dgm:pt>
    <dgm:pt modelId="{EC0374F2-FEA0-4D6E-A4DF-E9C8DA4B6FA6}" type="pres">
      <dgm:prSet presAssocID="{9772B969-7125-4425-98F7-B3EEA1602E5B}" presName="cycle" presStyleCnt="0">
        <dgm:presLayoutVars>
          <dgm:dir/>
          <dgm:resizeHandles val="exact"/>
        </dgm:presLayoutVars>
      </dgm:prSet>
      <dgm:spPr/>
      <dgm:t>
        <a:bodyPr/>
        <a:lstStyle/>
        <a:p>
          <a:endParaRPr lang="en-US"/>
        </a:p>
      </dgm:t>
    </dgm:pt>
    <dgm:pt modelId="{210BCBBA-5F54-4CC8-B43F-A83DC9241AA7}" type="pres">
      <dgm:prSet presAssocID="{421ED7A0-B675-49CA-879F-F9350C479A3D}" presName="dummy" presStyleCnt="0"/>
      <dgm:spPr/>
    </dgm:pt>
    <dgm:pt modelId="{C89B9287-5C60-46C5-9915-F0711D026BD9}" type="pres">
      <dgm:prSet presAssocID="{421ED7A0-B675-49CA-879F-F9350C479A3D}" presName="node" presStyleLbl="revTx" presStyleIdx="0" presStyleCnt="4" custScaleX="186372" custScaleY="43992" custRadScaleRad="114980" custRadScaleInc="24655">
        <dgm:presLayoutVars>
          <dgm:bulletEnabled val="1"/>
        </dgm:presLayoutVars>
      </dgm:prSet>
      <dgm:spPr/>
      <dgm:t>
        <a:bodyPr/>
        <a:lstStyle/>
        <a:p>
          <a:endParaRPr lang="en-US"/>
        </a:p>
      </dgm:t>
    </dgm:pt>
    <dgm:pt modelId="{EBE7F63F-CD56-4181-875D-100766A68BCD}" type="pres">
      <dgm:prSet presAssocID="{0693B312-FA18-4385-9A2C-F0A4EDD0EF7B}" presName="sibTrans" presStyleLbl="node1" presStyleIdx="0" presStyleCnt="4" custLinFactNeighborX="14035" custLinFactNeighborY="1555"/>
      <dgm:spPr/>
      <dgm:t>
        <a:bodyPr/>
        <a:lstStyle/>
        <a:p>
          <a:endParaRPr lang="en-US"/>
        </a:p>
      </dgm:t>
    </dgm:pt>
    <dgm:pt modelId="{F5678A2B-129D-4923-A363-B61F1C9D95A6}" type="pres">
      <dgm:prSet presAssocID="{2582D811-7526-4955-AF47-5A466BE8C78D}" presName="dummy" presStyleCnt="0"/>
      <dgm:spPr/>
    </dgm:pt>
    <dgm:pt modelId="{5E145DBA-8871-428B-B052-4BE5DE0DF98B}" type="pres">
      <dgm:prSet presAssocID="{2582D811-7526-4955-AF47-5A466BE8C78D}" presName="node" presStyleLbl="revTx" presStyleIdx="1" presStyleCnt="4" custScaleX="191734" custScaleY="44786" custRadScaleRad="113414" custRadScaleInc="-3581">
        <dgm:presLayoutVars>
          <dgm:bulletEnabled val="1"/>
        </dgm:presLayoutVars>
      </dgm:prSet>
      <dgm:spPr/>
      <dgm:t>
        <a:bodyPr/>
        <a:lstStyle/>
        <a:p>
          <a:endParaRPr lang="en-US"/>
        </a:p>
      </dgm:t>
    </dgm:pt>
    <dgm:pt modelId="{CDD180B2-2815-4404-B6BC-BEF2ABAAF0BB}" type="pres">
      <dgm:prSet presAssocID="{DEC9FD57-7A95-40E2-8B90-6F43BED0089B}" presName="sibTrans" presStyleLbl="node1" presStyleIdx="1" presStyleCnt="4" custScaleX="184274" custLinFactNeighborX="-14578" custLinFactNeighborY="2462"/>
      <dgm:spPr/>
      <dgm:t>
        <a:bodyPr/>
        <a:lstStyle/>
        <a:p>
          <a:endParaRPr lang="en-US"/>
        </a:p>
      </dgm:t>
    </dgm:pt>
    <dgm:pt modelId="{81C61FB3-8FA3-41B9-B1B5-36020C1583B9}" type="pres">
      <dgm:prSet presAssocID="{D46E52F0-5AE5-4498-B4E5-897767DDBAE7}" presName="dummy" presStyleCnt="0"/>
      <dgm:spPr/>
    </dgm:pt>
    <dgm:pt modelId="{D66BCFB8-CF68-4E52-9C70-3C669A361532}" type="pres">
      <dgm:prSet presAssocID="{D46E52F0-5AE5-4498-B4E5-897767DDBAE7}" presName="node" presStyleLbl="revTx" presStyleIdx="2" presStyleCnt="4" custScaleX="227080" custScaleY="68133" custRadScaleRad="107508" custRadScaleInc="6840">
        <dgm:presLayoutVars>
          <dgm:bulletEnabled val="1"/>
        </dgm:presLayoutVars>
      </dgm:prSet>
      <dgm:spPr/>
      <dgm:t>
        <a:bodyPr/>
        <a:lstStyle/>
        <a:p>
          <a:endParaRPr lang="en-US"/>
        </a:p>
      </dgm:t>
    </dgm:pt>
    <dgm:pt modelId="{7B731DD3-2226-4FCD-AFA2-433E610DCF2D}" type="pres">
      <dgm:prSet presAssocID="{2B6F3967-4D62-40DB-BBB1-76A0F0033345}" presName="sibTrans" presStyleLbl="node1" presStyleIdx="2" presStyleCnt="4" custLinFactNeighborY="-41"/>
      <dgm:spPr/>
      <dgm:t>
        <a:bodyPr/>
        <a:lstStyle/>
        <a:p>
          <a:endParaRPr lang="en-US"/>
        </a:p>
      </dgm:t>
    </dgm:pt>
    <dgm:pt modelId="{8FBABDEC-1851-4287-9D23-8ADEE4AC0D19}" type="pres">
      <dgm:prSet presAssocID="{28FBC072-1BB4-4A1F-97E7-E89050C2B377}" presName="dummy" presStyleCnt="0"/>
      <dgm:spPr/>
    </dgm:pt>
    <dgm:pt modelId="{C97A5EED-F0E1-4CE9-9E41-F8D460F1DF8C}" type="pres">
      <dgm:prSet presAssocID="{28FBC072-1BB4-4A1F-97E7-E89050C2B377}" presName="node" presStyleLbl="revTx" presStyleIdx="3" presStyleCnt="4" custScaleX="109371" custScaleY="65166" custRadScaleRad="123174" custRadScaleInc="-41180">
        <dgm:presLayoutVars>
          <dgm:bulletEnabled val="1"/>
        </dgm:presLayoutVars>
      </dgm:prSet>
      <dgm:spPr/>
      <dgm:t>
        <a:bodyPr/>
        <a:lstStyle/>
        <a:p>
          <a:endParaRPr lang="en-US"/>
        </a:p>
      </dgm:t>
    </dgm:pt>
    <dgm:pt modelId="{3F3CE6D6-0E34-4758-BA08-F7EC5AC3DB31}" type="pres">
      <dgm:prSet presAssocID="{115FD533-19EA-453F-89C7-8C3423CF8AA3}" presName="sibTrans" presStyleLbl="node1" presStyleIdx="3" presStyleCnt="4" custScaleX="126718"/>
      <dgm:spPr/>
      <dgm:t>
        <a:bodyPr/>
        <a:lstStyle/>
        <a:p>
          <a:endParaRPr lang="en-US"/>
        </a:p>
      </dgm:t>
    </dgm:pt>
  </dgm:ptLst>
  <dgm:cxnLst>
    <dgm:cxn modelId="{67E56749-612C-4ADE-9B01-A02D5E8B5D82}" type="presOf" srcId="{2582D811-7526-4955-AF47-5A466BE8C78D}" destId="{5E145DBA-8871-428B-B052-4BE5DE0DF98B}" srcOrd="0" destOrd="0" presId="urn:microsoft.com/office/officeart/2005/8/layout/cycle1"/>
    <dgm:cxn modelId="{35FBCF8C-9823-43C3-8AAC-1C304A57E71A}" type="presOf" srcId="{2B6F3967-4D62-40DB-BBB1-76A0F0033345}" destId="{7B731DD3-2226-4FCD-AFA2-433E610DCF2D}" srcOrd="0" destOrd="0" presId="urn:microsoft.com/office/officeart/2005/8/layout/cycle1"/>
    <dgm:cxn modelId="{E29BF6B7-ADDF-4888-8DD9-DBC233ADAC67}" srcId="{9772B969-7125-4425-98F7-B3EEA1602E5B}" destId="{28FBC072-1BB4-4A1F-97E7-E89050C2B377}" srcOrd="3" destOrd="0" parTransId="{2A23D39A-030F-4F12-908B-509F20B0B6C3}" sibTransId="{115FD533-19EA-453F-89C7-8C3423CF8AA3}"/>
    <dgm:cxn modelId="{B828DF85-B339-4762-8448-1612FFA60565}" type="presOf" srcId="{D46E52F0-5AE5-4498-B4E5-897767DDBAE7}" destId="{D66BCFB8-CF68-4E52-9C70-3C669A361532}" srcOrd="0" destOrd="0" presId="urn:microsoft.com/office/officeart/2005/8/layout/cycle1"/>
    <dgm:cxn modelId="{6D74B4E0-B3A9-4F4E-BA4F-F0BF15BA78E7}" type="presOf" srcId="{28FBC072-1BB4-4A1F-97E7-E89050C2B377}" destId="{C97A5EED-F0E1-4CE9-9E41-F8D460F1DF8C}" srcOrd="0" destOrd="0" presId="urn:microsoft.com/office/officeart/2005/8/layout/cycle1"/>
    <dgm:cxn modelId="{2795BC46-F4F1-476C-8D83-9683C84E32E2}" srcId="{9772B969-7125-4425-98F7-B3EEA1602E5B}" destId="{2582D811-7526-4955-AF47-5A466BE8C78D}" srcOrd="1" destOrd="0" parTransId="{6427F2FF-40FE-408C-9242-9285B218076A}" sibTransId="{DEC9FD57-7A95-40E2-8B90-6F43BED0089B}"/>
    <dgm:cxn modelId="{4F948243-4416-4861-9979-C4AF2C3B1A76}" type="presOf" srcId="{9772B969-7125-4425-98F7-B3EEA1602E5B}" destId="{EC0374F2-FEA0-4D6E-A4DF-E9C8DA4B6FA6}" srcOrd="0" destOrd="0" presId="urn:microsoft.com/office/officeart/2005/8/layout/cycle1"/>
    <dgm:cxn modelId="{95E4A248-239B-4194-9F4E-EFA9682A5612}" srcId="{9772B969-7125-4425-98F7-B3EEA1602E5B}" destId="{D46E52F0-5AE5-4498-B4E5-897767DDBAE7}" srcOrd="2" destOrd="0" parTransId="{E345E72C-6D81-49FB-A058-1EFE7D2067B2}" sibTransId="{2B6F3967-4D62-40DB-BBB1-76A0F0033345}"/>
    <dgm:cxn modelId="{249DE1B7-47B9-4A10-A793-9C51C78FB81C}" type="presOf" srcId="{0693B312-FA18-4385-9A2C-F0A4EDD0EF7B}" destId="{EBE7F63F-CD56-4181-875D-100766A68BCD}" srcOrd="0" destOrd="0" presId="urn:microsoft.com/office/officeart/2005/8/layout/cycle1"/>
    <dgm:cxn modelId="{269EF415-F990-4D90-8EE7-F3C0B52B5266}" type="presOf" srcId="{421ED7A0-B675-49CA-879F-F9350C479A3D}" destId="{C89B9287-5C60-46C5-9915-F0711D026BD9}" srcOrd="0" destOrd="0" presId="urn:microsoft.com/office/officeart/2005/8/layout/cycle1"/>
    <dgm:cxn modelId="{A53ED672-F025-48CA-BA2D-1F54264AC1DE}" srcId="{9772B969-7125-4425-98F7-B3EEA1602E5B}" destId="{421ED7A0-B675-49CA-879F-F9350C479A3D}" srcOrd="0" destOrd="0" parTransId="{8F13B6EC-960D-40AD-AE91-D86379EFDC29}" sibTransId="{0693B312-FA18-4385-9A2C-F0A4EDD0EF7B}"/>
    <dgm:cxn modelId="{5E59C3DD-9CC7-47DD-A376-85053450CE9E}" type="presOf" srcId="{115FD533-19EA-453F-89C7-8C3423CF8AA3}" destId="{3F3CE6D6-0E34-4758-BA08-F7EC5AC3DB31}" srcOrd="0" destOrd="0" presId="urn:microsoft.com/office/officeart/2005/8/layout/cycle1"/>
    <dgm:cxn modelId="{2EBC6823-F9C4-451D-8A2E-7EC896DF0E20}" type="presOf" srcId="{DEC9FD57-7A95-40E2-8B90-6F43BED0089B}" destId="{CDD180B2-2815-4404-B6BC-BEF2ABAAF0BB}" srcOrd="0" destOrd="0" presId="urn:microsoft.com/office/officeart/2005/8/layout/cycle1"/>
    <dgm:cxn modelId="{1C370145-6D7D-43BD-8794-905B50304DA7}" type="presParOf" srcId="{EC0374F2-FEA0-4D6E-A4DF-E9C8DA4B6FA6}" destId="{210BCBBA-5F54-4CC8-B43F-A83DC9241AA7}" srcOrd="0" destOrd="0" presId="urn:microsoft.com/office/officeart/2005/8/layout/cycle1"/>
    <dgm:cxn modelId="{F4060346-82DD-413A-A338-C7D310AB8352}" type="presParOf" srcId="{EC0374F2-FEA0-4D6E-A4DF-E9C8DA4B6FA6}" destId="{C89B9287-5C60-46C5-9915-F0711D026BD9}" srcOrd="1" destOrd="0" presId="urn:microsoft.com/office/officeart/2005/8/layout/cycle1"/>
    <dgm:cxn modelId="{5B0433D0-F110-4A2D-ACE0-7AFB52379BBB}" type="presParOf" srcId="{EC0374F2-FEA0-4D6E-A4DF-E9C8DA4B6FA6}" destId="{EBE7F63F-CD56-4181-875D-100766A68BCD}" srcOrd="2" destOrd="0" presId="urn:microsoft.com/office/officeart/2005/8/layout/cycle1"/>
    <dgm:cxn modelId="{36D44DAB-EAF2-450B-B8AF-8167065828F5}" type="presParOf" srcId="{EC0374F2-FEA0-4D6E-A4DF-E9C8DA4B6FA6}" destId="{F5678A2B-129D-4923-A363-B61F1C9D95A6}" srcOrd="3" destOrd="0" presId="urn:microsoft.com/office/officeart/2005/8/layout/cycle1"/>
    <dgm:cxn modelId="{04C15C3F-E149-4ECB-BA13-E8FC79F72DC4}" type="presParOf" srcId="{EC0374F2-FEA0-4D6E-A4DF-E9C8DA4B6FA6}" destId="{5E145DBA-8871-428B-B052-4BE5DE0DF98B}" srcOrd="4" destOrd="0" presId="urn:microsoft.com/office/officeart/2005/8/layout/cycle1"/>
    <dgm:cxn modelId="{CE552587-C4F2-42F0-8148-C0010B51D00E}" type="presParOf" srcId="{EC0374F2-FEA0-4D6E-A4DF-E9C8DA4B6FA6}" destId="{CDD180B2-2815-4404-B6BC-BEF2ABAAF0BB}" srcOrd="5" destOrd="0" presId="urn:microsoft.com/office/officeart/2005/8/layout/cycle1"/>
    <dgm:cxn modelId="{4354E077-38F4-40A0-A8F5-951D1EA99A3C}" type="presParOf" srcId="{EC0374F2-FEA0-4D6E-A4DF-E9C8DA4B6FA6}" destId="{81C61FB3-8FA3-41B9-B1B5-36020C1583B9}" srcOrd="6" destOrd="0" presId="urn:microsoft.com/office/officeart/2005/8/layout/cycle1"/>
    <dgm:cxn modelId="{87FE3F9C-AD9C-4E46-9CF0-CB998144A1B2}" type="presParOf" srcId="{EC0374F2-FEA0-4D6E-A4DF-E9C8DA4B6FA6}" destId="{D66BCFB8-CF68-4E52-9C70-3C669A361532}" srcOrd="7" destOrd="0" presId="urn:microsoft.com/office/officeart/2005/8/layout/cycle1"/>
    <dgm:cxn modelId="{75444F63-D44C-4108-A355-3AA0530746EF}" type="presParOf" srcId="{EC0374F2-FEA0-4D6E-A4DF-E9C8DA4B6FA6}" destId="{7B731DD3-2226-4FCD-AFA2-433E610DCF2D}" srcOrd="8" destOrd="0" presId="urn:microsoft.com/office/officeart/2005/8/layout/cycle1"/>
    <dgm:cxn modelId="{79F283E8-F42F-42F5-A3A4-2269D8984E55}" type="presParOf" srcId="{EC0374F2-FEA0-4D6E-A4DF-E9C8DA4B6FA6}" destId="{8FBABDEC-1851-4287-9D23-8ADEE4AC0D19}" srcOrd="9" destOrd="0" presId="urn:microsoft.com/office/officeart/2005/8/layout/cycle1"/>
    <dgm:cxn modelId="{8467F085-8E72-4B8F-9130-8F13CCD67186}" type="presParOf" srcId="{EC0374F2-FEA0-4D6E-A4DF-E9C8DA4B6FA6}" destId="{C97A5EED-F0E1-4CE9-9E41-F8D460F1DF8C}" srcOrd="10" destOrd="0" presId="urn:microsoft.com/office/officeart/2005/8/layout/cycle1"/>
    <dgm:cxn modelId="{D49EE8BB-4810-47E6-BB62-7AC41D265B0D}" type="presParOf" srcId="{EC0374F2-FEA0-4D6E-A4DF-E9C8DA4B6FA6}" destId="{3F3CE6D6-0E34-4758-BA08-F7EC5AC3DB31}"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B9287-5C60-46C5-9915-F0711D026BD9}">
      <dsp:nvSpPr>
        <dsp:cNvPr id="0" name=""/>
        <dsp:cNvSpPr/>
      </dsp:nvSpPr>
      <dsp:spPr>
        <a:xfrm>
          <a:off x="4231711" y="523806"/>
          <a:ext cx="2792539" cy="659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100000"/>
            </a:lnSpc>
            <a:spcBef>
              <a:spcPct val="0"/>
            </a:spcBef>
            <a:spcAft>
              <a:spcPts val="0"/>
            </a:spcAft>
          </a:pPr>
          <a:r>
            <a:rPr lang="en-US" sz="3200" kern="1200" dirty="0"/>
            <a:t>Implement</a:t>
          </a:r>
          <a:endParaRPr lang="en-US" sz="3100" kern="1200" dirty="0"/>
        </a:p>
        <a:p>
          <a:pPr lvl="0" algn="ctr" defTabSz="1422400">
            <a:lnSpc>
              <a:spcPct val="100000"/>
            </a:lnSpc>
            <a:spcBef>
              <a:spcPct val="0"/>
            </a:spcBef>
            <a:spcAft>
              <a:spcPts val="0"/>
            </a:spcAft>
          </a:pPr>
          <a:r>
            <a:rPr lang="en-US" sz="2400" kern="1200" dirty="0"/>
            <a:t>AWS</a:t>
          </a:r>
        </a:p>
      </dsp:txBody>
      <dsp:txXfrm>
        <a:off x="4231711" y="523806"/>
        <a:ext cx="2792539" cy="659162"/>
      </dsp:txXfrm>
    </dsp:sp>
    <dsp:sp modelId="{EBE7F63F-CD56-4181-875D-100766A68BCD}">
      <dsp:nvSpPr>
        <dsp:cNvPr id="0" name=""/>
        <dsp:cNvSpPr/>
      </dsp:nvSpPr>
      <dsp:spPr>
        <a:xfrm>
          <a:off x="2765802" y="53801"/>
          <a:ext cx="4234819" cy="4234819"/>
        </a:xfrm>
        <a:prstGeom prst="circularArrow">
          <a:avLst>
            <a:gd name="adj1" fmla="val 6900"/>
            <a:gd name="adj2" fmla="val 465150"/>
            <a:gd name="adj3" fmla="val 1776649"/>
            <a:gd name="adj4" fmla="val 19751414"/>
            <a:gd name="adj5" fmla="val 804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145DBA-8871-428B-B052-4BE5DE0DF98B}">
      <dsp:nvSpPr>
        <dsp:cNvPr id="0" name=""/>
        <dsp:cNvSpPr/>
      </dsp:nvSpPr>
      <dsp:spPr>
        <a:xfrm>
          <a:off x="4022115" y="3198253"/>
          <a:ext cx="2872882" cy="671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100000"/>
            </a:lnSpc>
            <a:spcBef>
              <a:spcPct val="0"/>
            </a:spcBef>
            <a:spcAft>
              <a:spcPts val="0"/>
            </a:spcAft>
          </a:pPr>
          <a:r>
            <a:rPr lang="en-US" sz="3200" kern="1200" dirty="0"/>
            <a:t>Monitor</a:t>
          </a:r>
          <a:endParaRPr lang="en-US" sz="2900" kern="1200" dirty="0"/>
        </a:p>
        <a:p>
          <a:pPr lvl="0" algn="ctr" defTabSz="1422400">
            <a:lnSpc>
              <a:spcPct val="100000"/>
            </a:lnSpc>
            <a:spcBef>
              <a:spcPct val="0"/>
            </a:spcBef>
            <a:spcAft>
              <a:spcPts val="0"/>
            </a:spcAft>
          </a:pPr>
          <a:r>
            <a:rPr lang="en-US" sz="2400" kern="1200" dirty="0"/>
            <a:t>Annual reports</a:t>
          </a:r>
        </a:p>
        <a:p>
          <a:pPr lvl="0" algn="ctr" defTabSz="1422400">
            <a:lnSpc>
              <a:spcPct val="100000"/>
            </a:lnSpc>
            <a:spcBef>
              <a:spcPct val="0"/>
            </a:spcBef>
            <a:spcAft>
              <a:spcPts val="0"/>
            </a:spcAft>
          </a:pPr>
          <a:r>
            <a:rPr lang="en-US" sz="2400" kern="1200" dirty="0"/>
            <a:t>IFAs</a:t>
          </a:r>
        </a:p>
      </dsp:txBody>
      <dsp:txXfrm>
        <a:off x="4022115" y="3198253"/>
        <a:ext cx="2872882" cy="671059"/>
      </dsp:txXfrm>
    </dsp:sp>
    <dsp:sp modelId="{CDD180B2-2815-4404-B6BC-BEF2ABAAF0BB}">
      <dsp:nvSpPr>
        <dsp:cNvPr id="0" name=""/>
        <dsp:cNvSpPr/>
      </dsp:nvSpPr>
      <dsp:spPr>
        <a:xfrm>
          <a:off x="-396721" y="304541"/>
          <a:ext cx="7803671" cy="4234819"/>
        </a:xfrm>
        <a:prstGeom prst="circularArrow">
          <a:avLst>
            <a:gd name="adj1" fmla="val 6900"/>
            <a:gd name="adj2" fmla="val 465150"/>
            <a:gd name="adj3" fmla="val 6450090"/>
            <a:gd name="adj4" fmla="val 3569747"/>
            <a:gd name="adj5" fmla="val 804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6BCFB8-CF68-4E52-9C70-3C669A361532}">
      <dsp:nvSpPr>
        <dsp:cNvPr id="0" name=""/>
        <dsp:cNvSpPr/>
      </dsp:nvSpPr>
      <dsp:spPr>
        <a:xfrm>
          <a:off x="869091" y="2925567"/>
          <a:ext cx="3402495" cy="1020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100000"/>
            </a:lnSpc>
            <a:spcBef>
              <a:spcPct val="0"/>
            </a:spcBef>
            <a:spcAft>
              <a:spcPts val="0"/>
            </a:spcAft>
          </a:pPr>
          <a:r>
            <a:rPr lang="en-US" sz="3200" kern="1200" dirty="0"/>
            <a:t>Report + Evaluate</a:t>
          </a:r>
        </a:p>
        <a:p>
          <a:pPr lvl="0" algn="ctr" defTabSz="1422400">
            <a:lnSpc>
              <a:spcPct val="100000"/>
            </a:lnSpc>
            <a:spcBef>
              <a:spcPct val="0"/>
            </a:spcBef>
            <a:spcAft>
              <a:spcPts val="0"/>
            </a:spcAft>
          </a:pPr>
          <a:r>
            <a:rPr lang="en-US" sz="2400" kern="1200" dirty="0"/>
            <a:t>5-year &amp; final reports</a:t>
          </a:r>
        </a:p>
      </dsp:txBody>
      <dsp:txXfrm>
        <a:off x="869091" y="2925567"/>
        <a:ext cx="3402495" cy="1020883"/>
      </dsp:txXfrm>
    </dsp:sp>
    <dsp:sp modelId="{7B731DD3-2226-4FCD-AFA2-433E610DCF2D}">
      <dsp:nvSpPr>
        <dsp:cNvPr id="0" name=""/>
        <dsp:cNvSpPr/>
      </dsp:nvSpPr>
      <dsp:spPr>
        <a:xfrm>
          <a:off x="1523839" y="-310268"/>
          <a:ext cx="4234819" cy="4234819"/>
        </a:xfrm>
        <a:prstGeom prst="circularArrow">
          <a:avLst>
            <a:gd name="adj1" fmla="val 6900"/>
            <a:gd name="adj2" fmla="val 465150"/>
            <a:gd name="adj3" fmla="val 11105604"/>
            <a:gd name="adj4" fmla="val 8500680"/>
            <a:gd name="adj5" fmla="val 804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7A5EED-F0E1-4CE9-9E41-F8D460F1DF8C}">
      <dsp:nvSpPr>
        <dsp:cNvPr id="0" name=""/>
        <dsp:cNvSpPr/>
      </dsp:nvSpPr>
      <dsp:spPr>
        <a:xfrm>
          <a:off x="1300331" y="432062"/>
          <a:ext cx="1638780" cy="9764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100000"/>
            </a:lnSpc>
            <a:spcBef>
              <a:spcPct val="0"/>
            </a:spcBef>
            <a:spcAft>
              <a:spcPts val="0"/>
            </a:spcAft>
          </a:pPr>
          <a:r>
            <a:rPr lang="en-US" sz="3200" kern="1200" dirty="0"/>
            <a:t>Develop</a:t>
          </a:r>
          <a:endParaRPr lang="en-US" sz="3100" kern="1200" dirty="0"/>
        </a:p>
        <a:p>
          <a:pPr lvl="0" algn="ctr" defTabSz="1422400">
            <a:lnSpc>
              <a:spcPct val="100000"/>
            </a:lnSpc>
            <a:spcBef>
              <a:spcPct val="0"/>
            </a:spcBef>
            <a:spcAft>
              <a:spcPts val="0"/>
            </a:spcAft>
          </a:pPr>
          <a:r>
            <a:rPr lang="en-US" sz="2400" kern="1200" dirty="0"/>
            <a:t>FMP</a:t>
          </a:r>
        </a:p>
      </dsp:txBody>
      <dsp:txXfrm>
        <a:off x="1300331" y="432062"/>
        <a:ext cx="1638780" cy="976426"/>
      </dsp:txXfrm>
    </dsp:sp>
    <dsp:sp modelId="{3F3CE6D6-0E34-4758-BA08-F7EC5AC3DB31}">
      <dsp:nvSpPr>
        <dsp:cNvPr id="0" name=""/>
        <dsp:cNvSpPr/>
      </dsp:nvSpPr>
      <dsp:spPr>
        <a:xfrm>
          <a:off x="1206092" y="-487331"/>
          <a:ext cx="5366278" cy="4234819"/>
        </a:xfrm>
        <a:prstGeom prst="circularArrow">
          <a:avLst>
            <a:gd name="adj1" fmla="val 6900"/>
            <a:gd name="adj2" fmla="val 465150"/>
            <a:gd name="adj3" fmla="val 18860806"/>
            <a:gd name="adj4" fmla="val 13302041"/>
            <a:gd name="adj5" fmla="val 804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DA07442-11A7-4F20-9135-7A29BCC9B160}" type="datetimeFigureOut">
              <a:rPr lang="en-US" smtClean="0"/>
              <a:t>6/7/2019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1DF6A11-B5E6-4DF4-B11D-C27A7AC036FD}" type="slidenum">
              <a:rPr lang="en-US" smtClean="0"/>
              <a:t>‹#›</a:t>
            </a:fld>
            <a:endParaRPr lang="en-US"/>
          </a:p>
        </p:txBody>
      </p:sp>
    </p:spTree>
    <p:extLst>
      <p:ext uri="{BB962C8B-B14F-4D97-AF65-F5344CB8AC3E}">
        <p14:creationId xmlns:p14="http://schemas.microsoft.com/office/powerpoint/2010/main" val="4263816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and thank you for your time today.</a:t>
            </a:r>
          </a:p>
          <a:p>
            <a:r>
              <a:rPr lang="en-US" baseline="0" dirty="0" smtClean="0"/>
              <a:t>I’m Margaret Penner and Doug Pitt and I have been involved in this project for over a year</a:t>
            </a:r>
          </a:p>
          <a:p>
            <a:r>
              <a:rPr lang="en-US" baseline="0" dirty="0" smtClean="0"/>
              <a:t>We’re really pleased to be presenting the final report and especially please to be able to do it in person.  Thank you.</a:t>
            </a:r>
            <a:endParaRPr lang="en-US" dirty="0"/>
          </a:p>
        </p:txBody>
      </p:sp>
      <p:sp>
        <p:nvSpPr>
          <p:cNvPr id="4" name="Slide Number Placeholder 3"/>
          <p:cNvSpPr>
            <a:spLocks noGrp="1"/>
          </p:cNvSpPr>
          <p:nvPr>
            <p:ph type="sldNum" sz="quarter" idx="10"/>
          </p:nvPr>
        </p:nvSpPr>
        <p:spPr/>
        <p:txBody>
          <a:bodyPr/>
          <a:lstStyle/>
          <a:p>
            <a:fld id="{61DF6A11-B5E6-4DF4-B11D-C27A7AC036FD}" type="slidenum">
              <a:rPr lang="en-US" smtClean="0"/>
              <a:t>1</a:t>
            </a:fld>
            <a:endParaRPr lang="en-US"/>
          </a:p>
        </p:txBody>
      </p:sp>
    </p:spTree>
    <p:extLst>
      <p:ext uri="{BB962C8B-B14F-4D97-AF65-F5344CB8AC3E}">
        <p14:creationId xmlns:p14="http://schemas.microsoft.com/office/powerpoint/2010/main" val="2438304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Message</a:t>
            </a:r>
            <a:r>
              <a:rPr lang="en-US" dirty="0"/>
              <a:t> – There are sources</a:t>
            </a:r>
            <a:r>
              <a:rPr lang="en-US" baseline="0" dirty="0"/>
              <a:t> of error</a:t>
            </a:r>
          </a:p>
          <a:p>
            <a:r>
              <a:rPr lang="en-US" baseline="0" dirty="0"/>
              <a:t>There are errors in the inventory attributes and in the field program.</a:t>
            </a:r>
          </a:p>
          <a:p>
            <a:r>
              <a:rPr lang="en-US" baseline="0" dirty="0"/>
              <a:t>There are errors associated with projecting the inventory to the base year</a:t>
            </a:r>
          </a:p>
          <a:p>
            <a:r>
              <a:rPr lang="en-US" baseline="0" dirty="0"/>
              <a:t>There are errors in the G&amp;Y models including SI models, cull models, etc.</a:t>
            </a:r>
          </a:p>
          <a:p>
            <a:r>
              <a:rPr lang="en-US" baseline="0" dirty="0"/>
              <a:t>There are errors in the planning models, introduced by simplifying, aggregating and making assumptions about operability, piece size and quality (value)</a:t>
            </a:r>
          </a:p>
          <a:p>
            <a:r>
              <a:rPr lang="en-US" baseline="0" dirty="0"/>
              <a:t>These all lead to errors and uncertainties in wood supply.  </a:t>
            </a:r>
            <a:endParaRPr lang="en-US" baseline="0" dirty="0" smtClean="0"/>
          </a:p>
          <a:p>
            <a:r>
              <a:rPr lang="en-US" baseline="0" dirty="0" smtClean="0"/>
              <a:t>Harvest utilization varies with markets</a:t>
            </a:r>
          </a:p>
          <a:p>
            <a:r>
              <a:rPr lang="en-US" baseline="0" dirty="0" smtClean="0"/>
              <a:t>The end result is that actual harvested volumes are different from the predicted harvest volumes.</a:t>
            </a:r>
            <a:endParaRPr lang="en-US" baseline="0" dirty="0"/>
          </a:p>
          <a:p>
            <a:r>
              <a:rPr lang="en-US" baseline="0" dirty="0" smtClean="0"/>
              <a:t>These error or differences are </a:t>
            </a:r>
            <a:r>
              <a:rPr lang="en-US" baseline="0" dirty="0"/>
              <a:t>not solely due to errors in yield curves (or FRI)</a:t>
            </a:r>
          </a:p>
          <a:p>
            <a:r>
              <a:rPr lang="en-US" b="1" baseline="0" dirty="0"/>
              <a:t>Message</a:t>
            </a:r>
            <a:r>
              <a:rPr lang="en-US" baseline="0" dirty="0"/>
              <a:t> – none of these errors are quantified and the overall error is unknown.</a:t>
            </a:r>
            <a:endParaRPr lang="en-US" dirty="0"/>
          </a:p>
        </p:txBody>
      </p:sp>
      <p:sp>
        <p:nvSpPr>
          <p:cNvPr id="4" name="Slide Number Placeholder 3"/>
          <p:cNvSpPr>
            <a:spLocks noGrp="1"/>
          </p:cNvSpPr>
          <p:nvPr>
            <p:ph type="sldNum" sz="quarter" idx="5"/>
          </p:nvPr>
        </p:nvSpPr>
        <p:spPr/>
        <p:txBody>
          <a:bodyPr/>
          <a:lstStyle/>
          <a:p>
            <a:fld id="{0791563C-1EF5-154C-B625-64EB8DA8D9D7}" type="slidenum">
              <a:rPr lang="en-US" smtClean="0"/>
              <a:t>10</a:t>
            </a:fld>
            <a:endParaRPr lang="en-US"/>
          </a:p>
        </p:txBody>
      </p:sp>
    </p:spTree>
    <p:extLst>
      <p:ext uri="{BB962C8B-B14F-4D97-AF65-F5344CB8AC3E}">
        <p14:creationId xmlns:p14="http://schemas.microsoft.com/office/powerpoint/2010/main" val="1873851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view of the same thing. </a:t>
            </a:r>
          </a:p>
          <a:p>
            <a:r>
              <a:rPr lang="en-US" dirty="0"/>
              <a:t>The</a:t>
            </a:r>
            <a:r>
              <a:rPr lang="en-US" baseline="0" dirty="0"/>
              <a:t> forest resource is summarized in the inventory.  With error.</a:t>
            </a:r>
          </a:p>
          <a:p>
            <a:r>
              <a:rPr lang="en-US" baseline="0" dirty="0"/>
              <a:t>Yield curves give an estimate of volumes.  With error</a:t>
            </a:r>
          </a:p>
          <a:p>
            <a:r>
              <a:rPr lang="en-US" baseline="0" dirty="0"/>
              <a:t>The extracted volumes are not necessarily the standing volume (retention trees, harvest block is a subset of inventory polygon)</a:t>
            </a:r>
          </a:p>
          <a:p>
            <a:r>
              <a:rPr lang="en-US" baseline="0" dirty="0"/>
              <a:t>What gets to the mill may be different yet</a:t>
            </a:r>
          </a:p>
          <a:p>
            <a:r>
              <a:rPr lang="en-US" baseline="0" dirty="0"/>
              <a:t>And the final product volumes depend on piece size and utilization – good estimates from an FRI string?</a:t>
            </a:r>
          </a:p>
        </p:txBody>
      </p:sp>
      <p:sp>
        <p:nvSpPr>
          <p:cNvPr id="4" name="Slide Number Placeholder 3"/>
          <p:cNvSpPr>
            <a:spLocks noGrp="1"/>
          </p:cNvSpPr>
          <p:nvPr>
            <p:ph type="sldNum" sz="quarter" idx="10"/>
          </p:nvPr>
        </p:nvSpPr>
        <p:spPr/>
        <p:txBody>
          <a:bodyPr/>
          <a:lstStyle/>
          <a:p>
            <a:fld id="{61DF6A11-B5E6-4DF4-B11D-C27A7AC036FD}" type="slidenum">
              <a:rPr lang="en-US" smtClean="0"/>
              <a:t>11</a:t>
            </a:fld>
            <a:endParaRPr lang="en-US"/>
          </a:p>
        </p:txBody>
      </p:sp>
    </p:spTree>
    <p:extLst>
      <p:ext uri="{BB962C8B-B14F-4D97-AF65-F5344CB8AC3E}">
        <p14:creationId xmlns:p14="http://schemas.microsoft.com/office/powerpoint/2010/main" val="364462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planning process.  It seems like a logical, sequential system</a:t>
            </a:r>
            <a:r>
              <a:rPr lang="en-US" baseline="0" dirty="0"/>
              <a:t> with a beginning and end.  Where does the responsibility for the each piece occur within the MNRF</a:t>
            </a:r>
            <a:r>
              <a:rPr lang="en-US" baseline="0" dirty="0" smtClean="0"/>
              <a:t>?</a:t>
            </a:r>
          </a:p>
          <a:p>
            <a:r>
              <a:rPr lang="en-US" baseline="0" dirty="0" smtClean="0"/>
              <a:t>Where is G&amp;Y involved?  </a:t>
            </a:r>
            <a:endParaRPr lang="en-US" dirty="0"/>
          </a:p>
        </p:txBody>
      </p:sp>
      <p:sp>
        <p:nvSpPr>
          <p:cNvPr id="4" name="Slide Number Placeholder 3"/>
          <p:cNvSpPr>
            <a:spLocks noGrp="1"/>
          </p:cNvSpPr>
          <p:nvPr>
            <p:ph type="sldNum" sz="quarter" idx="5"/>
          </p:nvPr>
        </p:nvSpPr>
        <p:spPr/>
        <p:txBody>
          <a:bodyPr/>
          <a:lstStyle/>
          <a:p>
            <a:fld id="{0791563C-1EF5-154C-B625-64EB8DA8D9D7}" type="slidenum">
              <a:rPr lang="en-US" smtClean="0"/>
              <a:t>12</a:t>
            </a:fld>
            <a:endParaRPr lang="en-US"/>
          </a:p>
        </p:txBody>
      </p:sp>
    </p:spTree>
    <p:extLst>
      <p:ext uri="{BB962C8B-B14F-4D97-AF65-F5344CB8AC3E}">
        <p14:creationId xmlns:p14="http://schemas.microsoft.com/office/powerpoint/2010/main" val="3070409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Within the Science &amp; Research branch, G&amp;Y is everywhere (red bits).</a:t>
            </a:r>
          </a:p>
          <a:p>
            <a:r>
              <a:rPr lang="en-US" baseline="0" dirty="0"/>
              <a:t>BAMS collects field data which is managed by NRI and used by CNFER</a:t>
            </a:r>
          </a:p>
          <a:p>
            <a:r>
              <a:rPr lang="en-US" baseline="0" dirty="0"/>
              <a:t>The FRI also collects field data that, in general, has not been used by G&amp;Y</a:t>
            </a:r>
          </a:p>
          <a:p>
            <a:r>
              <a:rPr lang="en-US" baseline="0" dirty="0"/>
              <a:t>The FRI is going through a big development</a:t>
            </a:r>
          </a:p>
          <a:p>
            <a:r>
              <a:rPr lang="en-US" baseline="0" dirty="0"/>
              <a:t>FRMS and CNFER do research</a:t>
            </a:r>
          </a:p>
          <a:p>
            <a:r>
              <a:rPr lang="en-US" baseline="0" dirty="0"/>
              <a:t>IMF is the new kid on the block and is reaching out to the rest of the organization</a:t>
            </a:r>
          </a:p>
          <a:p>
            <a:r>
              <a:rPr lang="en-US" baseline="0" dirty="0"/>
              <a:t>Communication and coordination is challenging.</a:t>
            </a:r>
          </a:p>
          <a:p>
            <a:endParaRPr lang="en-US" dirty="0"/>
          </a:p>
          <a:p>
            <a:r>
              <a:rPr lang="en-US" dirty="0"/>
              <a:t>FRMS</a:t>
            </a:r>
            <a:r>
              <a:rPr lang="en-US" baseline="0" dirty="0"/>
              <a:t> - </a:t>
            </a:r>
            <a:r>
              <a:rPr lang="en-US" dirty="0"/>
              <a:t>Forest Research and Monitoring Section</a:t>
            </a:r>
          </a:p>
          <a:p>
            <a:r>
              <a:rPr lang="en-US" dirty="0"/>
              <a:t>CNFER - Centre for Northern Forest Ecosystem</a:t>
            </a:r>
            <a:r>
              <a:rPr lang="en-US" baseline="0" dirty="0"/>
              <a:t> Research</a:t>
            </a:r>
          </a:p>
          <a:p>
            <a:r>
              <a:rPr lang="en-US" baseline="0" dirty="0"/>
              <a:t>SMBMS – Strategic Management and Business Management Section</a:t>
            </a:r>
            <a:endParaRPr lang="en-US" dirty="0"/>
          </a:p>
          <a:p>
            <a:r>
              <a:rPr lang="en-US" dirty="0"/>
              <a:t>BAMS</a:t>
            </a:r>
            <a:r>
              <a:rPr lang="en-US" baseline="0" dirty="0"/>
              <a:t> - </a:t>
            </a:r>
            <a:r>
              <a:rPr lang="en-US" dirty="0"/>
              <a:t>Biodiversity &amp; Monitoring</a:t>
            </a:r>
            <a:r>
              <a:rPr lang="en-US" baseline="0" dirty="0"/>
              <a:t> Section</a:t>
            </a:r>
          </a:p>
          <a:p>
            <a:r>
              <a:rPr lang="en-US" baseline="0" dirty="0"/>
              <a:t>NRIS – Natural Resources Information Section</a:t>
            </a:r>
          </a:p>
        </p:txBody>
      </p:sp>
      <p:sp>
        <p:nvSpPr>
          <p:cNvPr id="4" name="Slide Number Placeholder 3"/>
          <p:cNvSpPr>
            <a:spLocks noGrp="1"/>
          </p:cNvSpPr>
          <p:nvPr>
            <p:ph type="sldNum" sz="quarter" idx="10"/>
          </p:nvPr>
        </p:nvSpPr>
        <p:spPr/>
        <p:txBody>
          <a:bodyPr/>
          <a:lstStyle/>
          <a:p>
            <a:fld id="{61DF6A11-B5E6-4DF4-B11D-C27A7AC036FD}" type="slidenum">
              <a:rPr lang="en-US" smtClean="0"/>
              <a:t>13</a:t>
            </a:fld>
            <a:endParaRPr lang="en-US"/>
          </a:p>
        </p:txBody>
      </p:sp>
    </p:spTree>
    <p:extLst>
      <p:ext uri="{BB962C8B-B14F-4D97-AF65-F5344CB8AC3E}">
        <p14:creationId xmlns:p14="http://schemas.microsoft.com/office/powerpoint/2010/main" val="1200994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a:t>
            </a:r>
            <a:r>
              <a:rPr lang="en-US" baseline="0" dirty="0"/>
              <a:t> division is responsible for maintaining tools (MIST &amp; SFMM) </a:t>
            </a:r>
          </a:p>
          <a:p>
            <a:r>
              <a:rPr lang="en-US" baseline="0" dirty="0"/>
              <a:t>It’s also responsible for the regen standards (which need to link to G&amp;Y) and the guides</a:t>
            </a:r>
          </a:p>
          <a:p>
            <a:r>
              <a:rPr lang="en-US" baseline="0" dirty="0"/>
              <a:t>Communication and coordination are even more challenging.</a:t>
            </a:r>
          </a:p>
        </p:txBody>
      </p:sp>
      <p:sp>
        <p:nvSpPr>
          <p:cNvPr id="4" name="Slide Number Placeholder 3"/>
          <p:cNvSpPr>
            <a:spLocks noGrp="1"/>
          </p:cNvSpPr>
          <p:nvPr>
            <p:ph type="sldNum" sz="quarter" idx="10"/>
          </p:nvPr>
        </p:nvSpPr>
        <p:spPr/>
        <p:txBody>
          <a:bodyPr/>
          <a:lstStyle/>
          <a:p>
            <a:fld id="{61DF6A11-B5E6-4DF4-B11D-C27A7AC036FD}" type="slidenum">
              <a:rPr lang="en-US" smtClean="0"/>
              <a:t>14</a:t>
            </a:fld>
            <a:endParaRPr lang="en-US"/>
          </a:p>
        </p:txBody>
      </p:sp>
    </p:spTree>
    <p:extLst>
      <p:ext uri="{BB962C8B-B14F-4D97-AF65-F5344CB8AC3E}">
        <p14:creationId xmlns:p14="http://schemas.microsoft.com/office/powerpoint/2010/main" val="1702493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training falls under ROD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common reporting entity is the Minister’s office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Each program may be doing an excellent job internally but if one piece doesn’t fit in well, the system doesn’t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Change in one program or tool affects everything.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the FRI changes from polygons to </a:t>
            </a:r>
            <a:r>
              <a:rPr lang="en-US" baseline="0" dirty="0" err="1"/>
              <a:t>rasters</a:t>
            </a:r>
            <a:r>
              <a:rPr lang="en-US" baseline="0" dirty="0"/>
              <a:t>, this affect SFMM &amp; regen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planning goes spatial, this affects succession models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training is absent, everything goes off the rails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Message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Not enough to function well within a silo – need functioning culverts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Requires coordination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dispersed functions mean no one is accountable and there are gaps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Who signs off on G&amp;Y curves in an FMP?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Who is responsible for monitoring?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Who is responsible for comparing harvested volumes to plan volumes? What happens if they don’t match?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Message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At each workshop, we started with an overview of the G&amp;Y, FRI, IMF and policy/planning programs.  MNRF participants commented that this was the first they had heard some of the details of changes within their own programs and within other programs.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workshops were the first time they had met together in a long, long time.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61DF6A11-B5E6-4DF4-B11D-C27A7AC036FD}" type="slidenum">
              <a:rPr lang="en-US" smtClean="0"/>
              <a:t>15</a:t>
            </a:fld>
            <a:endParaRPr lang="en-US"/>
          </a:p>
        </p:txBody>
      </p:sp>
    </p:spTree>
    <p:extLst>
      <p:ext uri="{BB962C8B-B14F-4D97-AF65-F5344CB8AC3E}">
        <p14:creationId xmlns:p14="http://schemas.microsoft.com/office/powerpoint/2010/main" val="2357699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Message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SFLs echoed the MNRF comments – this was the first time they had met in a long, long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SFLs have no idea what the G&amp;Y program is up to (and that also applies to the FRI, IMF and planning)</a:t>
            </a:r>
            <a:endParaRPr lang="en-US" dirty="0"/>
          </a:p>
          <a:p>
            <a:r>
              <a:rPr lang="en-US" dirty="0"/>
              <a:t>Where is the involvement and communication with industry?</a:t>
            </a:r>
          </a:p>
          <a:p>
            <a:r>
              <a:rPr lang="en-US" dirty="0"/>
              <a:t>Are the strategic level results from the FRI and G&amp;Y sufficient for industry</a:t>
            </a:r>
            <a:r>
              <a:rPr lang="en-US" baseline="0" dirty="0"/>
              <a:t> to make investment decisions?</a:t>
            </a:r>
            <a:endParaRPr lang="en-US" dirty="0"/>
          </a:p>
          <a:p>
            <a:r>
              <a:rPr lang="en-US" dirty="0"/>
              <a:t>What happens</a:t>
            </a:r>
            <a:r>
              <a:rPr lang="en-US" baseline="0" dirty="0"/>
              <a:t> if an SFL questions SFMM results?</a:t>
            </a:r>
          </a:p>
          <a:p>
            <a:endParaRPr lang="en-US" dirty="0"/>
          </a:p>
        </p:txBody>
      </p:sp>
      <p:sp>
        <p:nvSpPr>
          <p:cNvPr id="4" name="Slide Number Placeholder 3"/>
          <p:cNvSpPr>
            <a:spLocks noGrp="1"/>
          </p:cNvSpPr>
          <p:nvPr>
            <p:ph type="sldNum" sz="quarter" idx="10"/>
          </p:nvPr>
        </p:nvSpPr>
        <p:spPr/>
        <p:txBody>
          <a:bodyPr/>
          <a:lstStyle/>
          <a:p>
            <a:fld id="{61DF6A11-B5E6-4DF4-B11D-C27A7AC036FD}" type="slidenum">
              <a:rPr lang="en-US" smtClean="0"/>
              <a:t>16</a:t>
            </a:fld>
            <a:endParaRPr lang="en-US"/>
          </a:p>
        </p:txBody>
      </p:sp>
    </p:spTree>
    <p:extLst>
      <p:ext uri="{BB962C8B-B14F-4D97-AF65-F5344CB8AC3E}">
        <p14:creationId xmlns:p14="http://schemas.microsoft.com/office/powerpoint/2010/main" val="2095374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That is the current state.  Are</a:t>
            </a:r>
            <a:r>
              <a:rPr lang="en-US" b="0" baseline="0" dirty="0"/>
              <a:t> things okay?</a:t>
            </a:r>
            <a:endParaRPr lang="en-US" b="0" dirty="0"/>
          </a:p>
          <a:p>
            <a:r>
              <a:rPr lang="en-US" b="0" dirty="0"/>
              <a:t>Tools work</a:t>
            </a:r>
            <a:r>
              <a:rPr lang="en-US" b="0" baseline="0" dirty="0"/>
              <a:t> well for what they were designed for – pure conifer, strategic planning.</a:t>
            </a:r>
            <a:endParaRPr lang="en-US" b="0" dirty="0"/>
          </a:p>
          <a:p>
            <a:r>
              <a:rPr lang="en-US" b="0" dirty="0"/>
              <a:t>This condition is becoming a smaller and smaller part of </a:t>
            </a:r>
            <a:r>
              <a:rPr lang="en-US" b="0" baseline="0" dirty="0"/>
              <a:t>the wood supply.  </a:t>
            </a:r>
          </a:p>
          <a:p>
            <a:r>
              <a:rPr lang="en-US" b="0" baseline="0" dirty="0"/>
              <a:t>More is coming from stands with a mixture of species, ages and sizes</a:t>
            </a:r>
            <a:r>
              <a:rPr lang="en-US" b="0" baseline="0" dirty="0" smtClean="0"/>
              <a:t>., more is coming from harvest origin stands</a:t>
            </a:r>
            <a:endParaRPr lang="en-US" b="0" baseline="0" dirty="0"/>
          </a:p>
          <a:p>
            <a:pPr marL="171450" indent="-171450">
              <a:buFont typeface="Arial" panose="020B0604020202020204" pitchFamily="34" charset="0"/>
              <a:buChar char="•"/>
            </a:pPr>
            <a:r>
              <a:rPr lang="en-US" b="0" baseline="0" dirty="0"/>
              <a:t>The FRI is changing to a continuous, LiDAR-derived </a:t>
            </a:r>
            <a:r>
              <a:rPr lang="en-US" b="0" baseline="0" dirty="0" smtClean="0"/>
              <a:t>inventor</a:t>
            </a:r>
          </a:p>
          <a:p>
            <a:pPr marL="171450" indent="-171450">
              <a:buFont typeface="Arial" panose="020B0604020202020204" pitchFamily="34" charset="0"/>
              <a:buChar char="•"/>
            </a:pPr>
            <a:r>
              <a:rPr lang="en-US" b="0" baseline="0" dirty="0" smtClean="0"/>
              <a:t>G&amp;Y tools will be needed to grow the inventory, to give estimates of carbon, to support climate change policy</a:t>
            </a:r>
            <a:endParaRPr lang="en-US" b="0" baseline="0" dirty="0"/>
          </a:p>
          <a:p>
            <a:pPr marL="171450" indent="-171450">
              <a:buFont typeface="Arial" panose="020B0604020202020204" pitchFamily="34" charset="0"/>
              <a:buChar char="•"/>
            </a:pPr>
            <a:r>
              <a:rPr lang="en-US" b="0" baseline="0" dirty="0" smtClean="0"/>
              <a:t>Disturbances are changing including introduced insects &amp; diseases</a:t>
            </a:r>
          </a:p>
          <a:p>
            <a:pPr marL="171450" indent="-171450">
              <a:buFont typeface="Arial" panose="020B0604020202020204" pitchFamily="34" charset="0"/>
              <a:buChar char="•"/>
            </a:pPr>
            <a:r>
              <a:rPr lang="en-US" b="0" baseline="0" dirty="0" smtClean="0"/>
              <a:t>G&amp;Y </a:t>
            </a:r>
            <a:r>
              <a:rPr lang="en-US" b="0" baseline="0" dirty="0"/>
              <a:t>is not linked to early </a:t>
            </a:r>
            <a:r>
              <a:rPr lang="en-US" b="0" baseline="0" dirty="0" smtClean="0"/>
              <a:t>assessments</a:t>
            </a:r>
          </a:p>
          <a:p>
            <a:pPr marL="171450" indent="-171450">
              <a:buFont typeface="Arial" panose="020B0604020202020204" pitchFamily="34" charset="0"/>
              <a:buChar char="•"/>
            </a:pPr>
            <a:r>
              <a:rPr lang="en-US" b="0" baseline="0" dirty="0" smtClean="0"/>
              <a:t>Succession tools don’t cover all conditions</a:t>
            </a:r>
            <a:endParaRPr lang="en-US" b="0" baseline="0" dirty="0"/>
          </a:p>
          <a:p>
            <a:pPr marL="171450" indent="-171450">
              <a:buFont typeface="Arial" panose="020B0604020202020204" pitchFamily="34" charset="0"/>
              <a:buChar char="•"/>
            </a:pPr>
            <a:r>
              <a:rPr lang="en-US" b="0" baseline="0" dirty="0" smtClean="0"/>
              <a:t>Planning is moving toward spatial modeling – potentially requiring stand level (rather than forest unit level) tools for yield, growth &amp; succession</a:t>
            </a:r>
          </a:p>
          <a:p>
            <a:pPr marL="171450" indent="-171450">
              <a:buFont typeface="Arial" panose="020B0604020202020204" pitchFamily="34" charset="0"/>
              <a:buChar char="•"/>
            </a:pPr>
            <a:r>
              <a:rPr lang="en-US" b="0" baseline="0" dirty="0" smtClean="0"/>
              <a:t>Planning considers other values include habitat</a:t>
            </a:r>
          </a:p>
          <a:p>
            <a:pPr marL="171450" indent="-171450">
              <a:buFont typeface="Arial" panose="020B0604020202020204" pitchFamily="34" charset="0"/>
              <a:buChar char="•"/>
            </a:pPr>
            <a:r>
              <a:rPr lang="en-US" b="0" baseline="0" dirty="0" smtClean="0"/>
              <a:t>Indications that piece size is changing which has implications for value</a:t>
            </a:r>
            <a:endParaRPr lang="en-US" b="0" dirty="0"/>
          </a:p>
          <a:p>
            <a:r>
              <a:rPr lang="en-US" b="1" dirty="0"/>
              <a:t>Message</a:t>
            </a:r>
            <a:r>
              <a:rPr lang="en-US" dirty="0"/>
              <a:t> – The status-quo is not enough.  all the pieces are all changing.  This is a tremendous</a:t>
            </a:r>
            <a:r>
              <a:rPr lang="en-US" baseline="0" dirty="0"/>
              <a:t> opportunity</a:t>
            </a:r>
          </a:p>
        </p:txBody>
      </p:sp>
      <p:sp>
        <p:nvSpPr>
          <p:cNvPr id="4" name="Slide Number Placeholder 3"/>
          <p:cNvSpPr>
            <a:spLocks noGrp="1"/>
          </p:cNvSpPr>
          <p:nvPr>
            <p:ph type="sldNum" sz="quarter" idx="5"/>
          </p:nvPr>
        </p:nvSpPr>
        <p:spPr/>
        <p:txBody>
          <a:bodyPr/>
          <a:lstStyle/>
          <a:p>
            <a:fld id="{0791563C-1EF5-154C-B625-64EB8DA8D9D7}" type="slidenum">
              <a:rPr lang="en-US" smtClean="0"/>
              <a:t>17</a:t>
            </a:fld>
            <a:endParaRPr lang="en-US"/>
          </a:p>
        </p:txBody>
      </p:sp>
    </p:spTree>
    <p:extLst>
      <p:ext uri="{BB962C8B-B14F-4D97-AF65-F5344CB8AC3E}">
        <p14:creationId xmlns:p14="http://schemas.microsoft.com/office/powerpoint/2010/main" val="2909460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was a general feeling that </a:t>
            </a:r>
            <a:r>
              <a:rPr lang="en-US" baseline="0"/>
              <a:t>people </a:t>
            </a:r>
            <a:r>
              <a:rPr lang="en-US" baseline="0" smtClean="0"/>
              <a:t>don’t </a:t>
            </a:r>
            <a:r>
              <a:rPr lang="en-US" baseline="0" dirty="0"/>
              <a:t>know </a:t>
            </a:r>
            <a:r>
              <a:rPr lang="en-US" baseline="0"/>
              <a:t>what </a:t>
            </a:r>
            <a:r>
              <a:rPr lang="en-US" baseline="0" smtClean="0"/>
              <a:t>is </a:t>
            </a:r>
            <a:r>
              <a:rPr lang="en-US" baseline="0" dirty="0"/>
              <a:t>going </a:t>
            </a:r>
            <a:r>
              <a:rPr lang="en-US" baseline="0" dirty="0" smtClean="0"/>
              <a: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is </a:t>
            </a:r>
            <a:r>
              <a:rPr lang="en-US" dirty="0" smtClean="0"/>
              <a:t>nostalgia</a:t>
            </a:r>
            <a:r>
              <a:rPr lang="en-US" baseline="0" dirty="0" smtClean="0"/>
              <a:t> </a:t>
            </a:r>
            <a:r>
              <a:rPr lang="en-US" baseline="0" dirty="0"/>
              <a:t>for the Forest Ecosystem Science Co-op and the Forestry Research Partnership because of the communication that occurred.  </a:t>
            </a:r>
          </a:p>
          <a:p>
            <a:pPr marL="228600" indent="-228600">
              <a:buFont typeface="+mj-lt"/>
              <a:buAutoNum type="arabicPeriod"/>
            </a:pPr>
            <a:r>
              <a:rPr lang="en-US" baseline="0" dirty="0"/>
              <a:t>What is going on in other programs especially with the new inventory?  What is IMF?  What about early assessments</a:t>
            </a:r>
          </a:p>
          <a:p>
            <a:pPr marL="228600" indent="-228600">
              <a:buFont typeface="+mj-lt"/>
              <a:buAutoNum type="arabicPeriod"/>
            </a:pPr>
            <a:r>
              <a:rPr lang="en-US" baseline="0" dirty="0"/>
              <a:t>The plot network needs attention now</a:t>
            </a:r>
          </a:p>
          <a:p>
            <a:pPr marL="228600" indent="-228600">
              <a:buFont typeface="+mj-lt"/>
              <a:buAutoNum type="arabicPeriod"/>
            </a:pPr>
            <a:r>
              <a:rPr lang="en-US" baseline="0" dirty="0"/>
              <a:t>The fragmentation of roles and responsibilities across the MNRF is resulting in gaps – who is responsible for ensuring the next round of inventory has the necessary G&amp;Y tools?</a:t>
            </a:r>
          </a:p>
        </p:txBody>
      </p:sp>
      <p:sp>
        <p:nvSpPr>
          <p:cNvPr id="4" name="Slide Number Placeholder 3"/>
          <p:cNvSpPr>
            <a:spLocks noGrp="1"/>
          </p:cNvSpPr>
          <p:nvPr>
            <p:ph type="sldNum" sz="quarter" idx="10"/>
          </p:nvPr>
        </p:nvSpPr>
        <p:spPr/>
        <p:txBody>
          <a:bodyPr/>
          <a:lstStyle/>
          <a:p>
            <a:fld id="{61DF6A11-B5E6-4DF4-B11D-C27A7AC036FD}" type="slidenum">
              <a:rPr lang="en-US" smtClean="0"/>
              <a:t>18</a:t>
            </a:fld>
            <a:endParaRPr lang="en-US"/>
          </a:p>
        </p:txBody>
      </p:sp>
    </p:spTree>
    <p:extLst>
      <p:ext uri="{BB962C8B-B14F-4D97-AF65-F5344CB8AC3E}">
        <p14:creationId xmlns:p14="http://schemas.microsoft.com/office/powerpoint/2010/main" val="3904032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The constant</a:t>
            </a:r>
            <a:r>
              <a:rPr lang="en-US" baseline="0" dirty="0"/>
              <a:t> change means it will always be interesting.  The change is spatial and temporal.  And the effects are long term.  Decisions and actions will have long term consequences.  We can’t stop change – we need to work with it.  SFLs understand the need for change.  Anticipating change is critical and that involves communication and consultation.</a:t>
            </a:r>
          </a:p>
          <a:p>
            <a:pPr marL="228600" indent="-228600">
              <a:buFont typeface="+mj-lt"/>
              <a:buAutoNum type="arabicPeriod"/>
            </a:pPr>
            <a:r>
              <a:rPr lang="en-US" baseline="0" dirty="0"/>
              <a:t>Then there is institutional inertial  It is difficult to change.  In a draft of our report, we suggested resurrecting the position of chief forester – someone who would be accountable.  This was roundly trashed by everyone (SFLs &amp; government) – partly because any change would temporarily paralyze everything and partly because there was consensus that decisions made locally would be better.  Need to improve communication and accountability</a:t>
            </a:r>
          </a:p>
          <a:p>
            <a:pPr marL="228600" indent="-228600">
              <a:buFont typeface="+mj-lt"/>
              <a:buAutoNum type="arabicPeriod"/>
            </a:pPr>
            <a:r>
              <a:rPr lang="en-US" baseline="0" dirty="0"/>
              <a:t>Funding – match funding to expectations.  Some technological solutions and examples from other jurisdictions</a:t>
            </a:r>
          </a:p>
          <a:p>
            <a:pPr marL="228600" indent="-228600">
              <a:buFont typeface="+mj-lt"/>
              <a:buAutoNum type="arabicPeriod"/>
            </a:pPr>
            <a:r>
              <a:rPr lang="en-US" baseline="0" dirty="0"/>
              <a:t>Will anyone notice if nothing changes? Currently there are no checks on forest management, no assessment of whether planned operations were carried out and no assessment f whether anticipated (projected) changes occurred.  The impacts of doing nothing will be felt 5 – 10 years from now when the costs and time-lag associated with restarting the G&amp;Y program will be daunting.  Like climate change, doing nothing is a tempting short-term “action” that will undoubtedly be followed by disastrous long-term consequences that will be expensive to deal with.</a:t>
            </a:r>
          </a:p>
          <a:p>
            <a:pPr marL="228600" indent="-228600">
              <a:buFont typeface="Arial" panose="020B0604020202020204" pitchFamily="34" charset="0"/>
              <a:buChar char="•"/>
            </a:pPr>
            <a:r>
              <a:rPr lang="en-US" baseline="0" dirty="0"/>
              <a:t>Doing nothing puts Ontario’s $15 billion forest sector at risk.</a:t>
            </a:r>
          </a:p>
          <a:p>
            <a:pPr marL="228600" indent="-228600">
              <a:buFont typeface="Arial" panose="020B0604020202020204" pitchFamily="34" charset="0"/>
              <a:buChar char="•"/>
            </a:pPr>
            <a:r>
              <a:rPr lang="en-US" baseline="0" dirty="0"/>
              <a:t>The question is not whether we are doing the best we can do but whether it is good enough!</a:t>
            </a:r>
            <a:endParaRPr lang="en-US" dirty="0"/>
          </a:p>
        </p:txBody>
      </p:sp>
      <p:sp>
        <p:nvSpPr>
          <p:cNvPr id="4" name="Slide Number Placeholder 3"/>
          <p:cNvSpPr>
            <a:spLocks noGrp="1"/>
          </p:cNvSpPr>
          <p:nvPr>
            <p:ph type="sldNum" sz="quarter" idx="10"/>
          </p:nvPr>
        </p:nvSpPr>
        <p:spPr/>
        <p:txBody>
          <a:bodyPr/>
          <a:lstStyle/>
          <a:p>
            <a:fld id="{61DF6A11-B5E6-4DF4-B11D-C27A7AC036FD}" type="slidenum">
              <a:rPr lang="en-US" smtClean="0"/>
              <a:t>19</a:t>
            </a:fld>
            <a:endParaRPr lang="en-US"/>
          </a:p>
        </p:txBody>
      </p:sp>
    </p:spTree>
    <p:extLst>
      <p:ext uri="{BB962C8B-B14F-4D97-AF65-F5344CB8AC3E}">
        <p14:creationId xmlns:p14="http://schemas.microsoft.com/office/powerpoint/2010/main" val="2734621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of this project is to look</a:t>
            </a:r>
            <a:r>
              <a:rPr lang="en-US" baseline="0" dirty="0"/>
              <a:t> at growth and yield in Ontario and identify the forest management needs for the coming decade and beyond.</a:t>
            </a:r>
            <a:endParaRPr lang="en-US" dirty="0"/>
          </a:p>
          <a:p>
            <a:r>
              <a:rPr lang="en-US" dirty="0"/>
              <a:t>The Forestry Futures Trust</a:t>
            </a:r>
            <a:r>
              <a:rPr lang="en-US" baseline="0" dirty="0"/>
              <a:t> Committee</a:t>
            </a:r>
            <a:r>
              <a:rPr lang="en-US" dirty="0"/>
              <a:t> approached</a:t>
            </a:r>
            <a:r>
              <a:rPr lang="en-US" baseline="0" dirty="0"/>
              <a:t> us to take on this project – not because they wanted our opinions on the G&amp;Y needs. They approached us to survey government and industry to get their list of growth &amp; yield needs.</a:t>
            </a:r>
          </a:p>
          <a:p>
            <a:r>
              <a:rPr lang="en-US" baseline="0" dirty="0"/>
              <a:t>This was prompted by a request to the Trust from industry for support to address G&amp;Y data collection concerns.  The Trust mandate does include the FRI but not G&amp;Y. But the Trust was aware of the need for linkages between the FRI and </a:t>
            </a:r>
            <a:r>
              <a:rPr lang="en-US" baseline="0" dirty="0" smtClean="0"/>
              <a:t>G&amp;Y. They were also aware of </a:t>
            </a:r>
            <a:r>
              <a:rPr lang="en-US" baseline="0" dirty="0"/>
              <a:t>some level of frustration with the current </a:t>
            </a:r>
            <a:r>
              <a:rPr lang="en-US" baseline="0" dirty="0" smtClean="0"/>
              <a:t>linkages.  </a:t>
            </a:r>
            <a:r>
              <a:rPr lang="en-US" baseline="0" dirty="0"/>
              <a:t>The Trust and MNRFs FRI section decided to fund this project.</a:t>
            </a:r>
            <a:endParaRPr lang="en-US" dirty="0"/>
          </a:p>
        </p:txBody>
      </p:sp>
      <p:sp>
        <p:nvSpPr>
          <p:cNvPr id="4" name="Slide Number Placeholder 3"/>
          <p:cNvSpPr>
            <a:spLocks noGrp="1"/>
          </p:cNvSpPr>
          <p:nvPr>
            <p:ph type="sldNum" sz="quarter" idx="10"/>
          </p:nvPr>
        </p:nvSpPr>
        <p:spPr/>
        <p:txBody>
          <a:bodyPr/>
          <a:lstStyle/>
          <a:p>
            <a:fld id="{61DF6A11-B5E6-4DF4-B11D-C27A7AC036FD}" type="slidenum">
              <a:rPr lang="en-US" smtClean="0"/>
              <a:t>2</a:t>
            </a:fld>
            <a:endParaRPr lang="en-US"/>
          </a:p>
        </p:txBody>
      </p:sp>
    </p:spTree>
    <p:extLst>
      <p:ext uri="{BB962C8B-B14F-4D97-AF65-F5344CB8AC3E}">
        <p14:creationId xmlns:p14="http://schemas.microsoft.com/office/powerpoint/2010/main" val="71364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a:t>What is needed and who should do it?  Forest management requires knowledge of the resource (inventory) and how it is changing (G&amp;Y).  Make one person accountable for each part and give them the tools.</a:t>
            </a:r>
          </a:p>
          <a:p>
            <a:pPr marL="685800" lvl="1" indent="-228600">
              <a:buFont typeface="Arial" panose="020B0604020202020204" pitchFamily="34" charset="0"/>
              <a:buChar char="•"/>
            </a:pPr>
            <a:r>
              <a:rPr lang="en-US" baseline="0" dirty="0"/>
              <a:t>Quantitative data and tools with known reliability or confidence</a:t>
            </a:r>
          </a:p>
          <a:p>
            <a:pPr marL="685800" lvl="1" indent="-228600">
              <a:buFont typeface="Arial" panose="020B0604020202020204" pitchFamily="34" charset="0"/>
              <a:buChar char="•"/>
            </a:pPr>
            <a:r>
              <a:rPr lang="en-US" baseline="0" dirty="0"/>
              <a:t>Deal with succession planning and the significant number of vacant positions, people in acting positions and mobility.  Can someone in an acting position or someone new to a position be accountable?</a:t>
            </a:r>
          </a:p>
          <a:p>
            <a:pPr marL="228600" lvl="0" indent="-228600">
              <a:buFont typeface="+mj-lt"/>
              <a:buAutoNum type="arabicPeriod"/>
            </a:pPr>
            <a:r>
              <a:rPr lang="en-US" baseline="0" dirty="0"/>
              <a:t>Fund the core business or revise the core business</a:t>
            </a:r>
          </a:p>
          <a:p>
            <a:pPr marL="228600" lvl="0" indent="-228600">
              <a:buFont typeface="+mj-lt"/>
              <a:buAutoNum type="arabicPeriod"/>
            </a:pPr>
            <a:r>
              <a:rPr lang="en-US" baseline="0" dirty="0"/>
              <a:t>FRI &amp; G&amp;Y are the basis of forest management.  They need to be coordinated with all program – planning, guides, policy, research, etc.                                                                                                                                                                                                                                                                                                                                                                                                                                                                                                                                                                                                                                                                                                                                                                                                                                                                                                                                                                                                                                                                                                                                                      </a:t>
            </a:r>
            <a:endParaRPr lang="en-US" dirty="0"/>
          </a:p>
          <a:p>
            <a:r>
              <a:rPr lang="en-US" dirty="0"/>
              <a:t>Communicate and,</a:t>
            </a:r>
            <a:r>
              <a:rPr lang="en-US" baseline="0" dirty="0"/>
              <a:t> where possible, consult throughout the process</a:t>
            </a:r>
          </a:p>
          <a:p>
            <a:r>
              <a:rPr lang="en-US" baseline="0" dirty="0"/>
              <a:t>This is not a well-defined problem with an analytic or engineering solution – this is a poorly defined problem with many unknowns (from trade barriers to introduced pests and diseases), many estimates (from utility prices to the forest inventory) and many parts that are changing (from climate to research &amp; technology)</a:t>
            </a:r>
            <a:endParaRPr lang="en-US" dirty="0"/>
          </a:p>
        </p:txBody>
      </p:sp>
      <p:sp>
        <p:nvSpPr>
          <p:cNvPr id="4" name="Slide Number Placeholder 3"/>
          <p:cNvSpPr>
            <a:spLocks noGrp="1"/>
          </p:cNvSpPr>
          <p:nvPr>
            <p:ph type="sldNum" sz="quarter" idx="10"/>
          </p:nvPr>
        </p:nvSpPr>
        <p:spPr/>
        <p:txBody>
          <a:bodyPr/>
          <a:lstStyle/>
          <a:p>
            <a:fld id="{61DF6A11-B5E6-4DF4-B11D-C27A7AC036FD}" type="slidenum">
              <a:rPr lang="en-US" smtClean="0"/>
              <a:t>20</a:t>
            </a:fld>
            <a:endParaRPr lang="en-US"/>
          </a:p>
        </p:txBody>
      </p:sp>
    </p:spTree>
    <p:extLst>
      <p:ext uri="{BB962C8B-B14F-4D97-AF65-F5344CB8AC3E}">
        <p14:creationId xmlns:p14="http://schemas.microsoft.com/office/powerpoint/2010/main" val="3760011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FMPM calls for identification of a forest analysis and modeling task team. The</a:t>
            </a:r>
            <a:r>
              <a:rPr lang="en-US" baseline="0" dirty="0"/>
              <a:t> FMPM says the “Components (e.g., models or analysis tools) of the decision support system to be used for any of the following tasks will be approved by the director of MNRF’s Crown Forests and Lands Policy Branch prior to inclusion in the terms of reference”.  This is Marty Blake.  These tools must apply to the entire forested and non-forested </a:t>
            </a:r>
            <a:r>
              <a:rPr lang="en-US" baseline="0" dirty="0" err="1"/>
              <a:t>landbase</a:t>
            </a:r>
            <a:r>
              <a:rPr lang="en-US" baseline="0" dirty="0"/>
              <a:t> and project the forested </a:t>
            </a:r>
            <a:r>
              <a:rPr lang="en-US" baseline="0" dirty="0" err="1"/>
              <a:t>landbase</a:t>
            </a:r>
            <a:r>
              <a:rPr lang="en-US" baseline="0" dirty="0"/>
              <a:t> for 160 years.</a:t>
            </a:r>
          </a:p>
          <a:p>
            <a:pPr marL="228600" indent="-228600">
              <a:buFont typeface="+mj-lt"/>
              <a:buAutoNum type="arabicPeriod"/>
            </a:pPr>
            <a:r>
              <a:rPr lang="en-US" baseline="0" dirty="0"/>
              <a:t>The T2 round of inventory requires new products from G&amp;Y including volumes and inventory update models.  The inventory will not be prepared and then handed off to G&amp;Y, G&amp;Y tools are required to provide the inventory.  G&amp;Y is embedded in the inventory.</a:t>
            </a:r>
          </a:p>
          <a:p>
            <a:pPr marL="228600" indent="-228600">
              <a:buFont typeface="+mj-lt"/>
              <a:buAutoNum type="arabicPeriod"/>
            </a:pPr>
            <a:r>
              <a:rPr lang="en-US" baseline="0" dirty="0"/>
              <a:t>Communicate throughout the process.  The FRI update at the workshops was huge and well received. People don’t know what is going on or who to ask.  Documentation exists but is not communicated.</a:t>
            </a:r>
          </a:p>
          <a:p>
            <a:pPr marL="228600" indent="-228600">
              <a:buFont typeface="+mj-lt"/>
              <a:buAutoNum type="arabicPeriod"/>
            </a:pPr>
            <a:r>
              <a:rPr lang="en-US" baseline="0" dirty="0"/>
              <a:t>Look at other jurisdictions</a:t>
            </a:r>
            <a:endParaRPr lang="en-US" dirty="0"/>
          </a:p>
        </p:txBody>
      </p:sp>
      <p:sp>
        <p:nvSpPr>
          <p:cNvPr id="4" name="Slide Number Placeholder 3"/>
          <p:cNvSpPr>
            <a:spLocks noGrp="1"/>
          </p:cNvSpPr>
          <p:nvPr>
            <p:ph type="sldNum" sz="quarter" idx="10"/>
          </p:nvPr>
        </p:nvSpPr>
        <p:spPr/>
        <p:txBody>
          <a:bodyPr/>
          <a:lstStyle/>
          <a:p>
            <a:fld id="{61DF6A11-B5E6-4DF4-B11D-C27A7AC036FD}" type="slidenum">
              <a:rPr lang="en-US" smtClean="0"/>
              <a:t>21</a:t>
            </a:fld>
            <a:endParaRPr lang="en-US"/>
          </a:p>
        </p:txBody>
      </p:sp>
    </p:spTree>
    <p:extLst>
      <p:ext uri="{BB962C8B-B14F-4D97-AF65-F5344CB8AC3E}">
        <p14:creationId xmlns:p14="http://schemas.microsoft.com/office/powerpoint/2010/main" val="1549161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DF6A11-B5E6-4DF4-B11D-C27A7AC036FD}" type="slidenum">
              <a:rPr lang="en-US" smtClean="0"/>
              <a:t>22</a:t>
            </a:fld>
            <a:endParaRPr lang="en-US"/>
          </a:p>
        </p:txBody>
      </p:sp>
    </p:spTree>
    <p:extLst>
      <p:ext uri="{BB962C8B-B14F-4D97-AF65-F5344CB8AC3E}">
        <p14:creationId xmlns:p14="http://schemas.microsoft.com/office/powerpoint/2010/main" val="4047759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my mind, the big thing that will/must precipitate change for G&amp;Y is the next round of FRI.  That’s the </a:t>
            </a:r>
            <a:r>
              <a:rPr lang="en-US" i="1" dirty="0"/>
              <a:t>crisis</a:t>
            </a:r>
            <a:r>
              <a:rPr lang="en-US" dirty="0"/>
              <a:t> for G&amp;Y.  That’s what is going to drive us to change. </a:t>
            </a:r>
            <a:r>
              <a:rPr lang="en-US" b="1" u="dotted" baseline="0" dirty="0">
                <a:solidFill>
                  <a:srgbClr val="FF0000"/>
                </a:solidFill>
                <a:uFill>
                  <a:solidFill>
                    <a:srgbClr val="FF0000"/>
                  </a:solidFill>
                </a:uFill>
              </a:rPr>
              <a:t>I think it may also be precipitated by legal challenges – the MNRF has a legal responsibility for sustainable management – the forests for which we have G&amp;Y tools are a shrinking part of the </a:t>
            </a:r>
            <a:r>
              <a:rPr lang="en-US" b="1" u="dotted" baseline="0" dirty="0" err="1">
                <a:solidFill>
                  <a:srgbClr val="FF0000"/>
                </a:solidFill>
                <a:uFill>
                  <a:solidFill>
                    <a:srgbClr val="FF0000"/>
                  </a:solidFill>
                </a:uFill>
              </a:rPr>
              <a:t>landbase</a:t>
            </a:r>
            <a:r>
              <a:rPr lang="en-US" b="1" u="dotted" baseline="0" dirty="0">
                <a:solidFill>
                  <a:srgbClr val="FF0000"/>
                </a:solidFill>
                <a:uFill>
                  <a:solidFill>
                    <a:srgbClr val="FF0000"/>
                  </a:solidFill>
                </a:uFill>
              </a:rPr>
              <a:t> – even if the FRI remains the same, we need more tools</a:t>
            </a:r>
            <a:r>
              <a:rPr lang="en-US" dirty="0">
                <a:solidFill>
                  <a:srgbClr val="FF0000"/>
                </a:solidFill>
              </a:rPr>
              <a:t>.  </a:t>
            </a:r>
          </a:p>
          <a:p>
            <a:endParaRPr lang="en-US" dirty="0"/>
          </a:p>
          <a:p>
            <a:r>
              <a:rPr lang="en-US" dirty="0"/>
              <a:t>I want to describe how this new round of inventory is going to drive change for G&amp;Y, but first, lets just review our current process.  But since we’re already at a turning point, lets call it our past process.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previous FRI was based on photo-interpretation; the delineation of stands or polygons of similar species composition, age, height, stocking, and ecosite. MIST is a software shell that incorporates many G&amp;Y products (</a:t>
            </a:r>
            <a:r>
              <a:rPr lang="en-CA" sz="1200" kern="1200" dirty="0">
                <a:solidFill>
                  <a:schemeClr val="tx1"/>
                </a:solidFill>
                <a:effectLst/>
                <a:latin typeface="+mn-lt"/>
                <a:ea typeface="+mn-ea"/>
                <a:cs typeface="+mn-cs"/>
              </a:rPr>
              <a:t>empirical yield curves, SI equations, taper models and cull estimates) – it is used to assign volumes to the FRI stands and forecast stratum-level yields for management planning. Strategic forest management planning is done through constraint-based modeling in SFMM, and then managers have to locate the values on the ground, translating the 20-year strategic plan into tactical and operational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process is self compensating in the sense that if there ends up being less and less value at the front end, planning will adjust to try and make things sustainable.  But there are no feedback loops to validate any of the steps in this process (the inventory, the G&amp;Y, the planning) – nothing as simple as “did we cut what we thought was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very large leap from the </a:t>
            </a:r>
            <a:r>
              <a:rPr lang="en-CA" sz="1200" kern="1200" dirty="0" err="1">
                <a:solidFill>
                  <a:schemeClr val="tx1"/>
                </a:solidFill>
                <a:effectLst/>
                <a:latin typeface="+mn-lt"/>
                <a:ea typeface="+mn-ea"/>
                <a:cs typeface="+mn-cs"/>
              </a:rPr>
              <a:t>aspatial</a:t>
            </a:r>
            <a:r>
              <a:rPr lang="en-CA" sz="1200" kern="1200" dirty="0">
                <a:solidFill>
                  <a:schemeClr val="tx1"/>
                </a:solidFill>
                <a:effectLst/>
                <a:latin typeface="+mn-lt"/>
                <a:ea typeface="+mn-ea"/>
                <a:cs typeface="+mn-cs"/>
              </a:rPr>
              <a:t> strategic plan to the tactical and operational pieces is making folks increasingly uncomfortable – they need information to understand </a:t>
            </a:r>
            <a:r>
              <a:rPr lang="en-CA" sz="1200" i="1" kern="1200" dirty="0">
                <a:solidFill>
                  <a:schemeClr val="tx1"/>
                </a:solidFill>
                <a:effectLst/>
                <a:latin typeface="+mn-lt"/>
                <a:ea typeface="+mn-ea"/>
                <a:cs typeface="+mn-cs"/>
              </a:rPr>
              <a:t>where</a:t>
            </a:r>
            <a:r>
              <a:rPr lang="en-CA" sz="1200" kern="1200" dirty="0">
                <a:solidFill>
                  <a:schemeClr val="tx1"/>
                </a:solidFill>
                <a:effectLst/>
                <a:latin typeface="+mn-lt"/>
                <a:ea typeface="+mn-ea"/>
                <a:cs typeface="+mn-cs"/>
              </a:rPr>
              <a:t> the values are.  They’re crying for more stand-level detail on volume, piece size.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There currently is not a smooth link between the inventory and G&amp;Y – stocking and ecosite are nice, but G&amp;Y uses BA and site index.  The two aren’t working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And finally, the part of the forest that we’re modeling well is becoming smaller and smaller piece of the pie.  Partial cuts, variable retention, a huge array of silviculture are resulting in stands that look nothing like the original forest.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So by looking at our past state, we just summarized much of the workshop feedback…</a:t>
            </a:r>
            <a:endParaRPr lang="en-CA" dirty="0"/>
          </a:p>
          <a:p>
            <a:endParaRPr lang="en-US" dirty="0"/>
          </a:p>
        </p:txBody>
      </p:sp>
      <p:sp>
        <p:nvSpPr>
          <p:cNvPr id="4" name="Slide Number Placeholder 3"/>
          <p:cNvSpPr>
            <a:spLocks noGrp="1"/>
          </p:cNvSpPr>
          <p:nvPr>
            <p:ph type="sldNum" sz="quarter" idx="5"/>
          </p:nvPr>
        </p:nvSpPr>
        <p:spPr/>
        <p:txBody>
          <a:bodyPr/>
          <a:lstStyle/>
          <a:p>
            <a:fld id="{0791563C-1EF5-154C-B625-64EB8DA8D9D7}" type="slidenum">
              <a:rPr lang="en-US" smtClean="0"/>
              <a:t>23</a:t>
            </a:fld>
            <a:endParaRPr lang="en-US"/>
          </a:p>
        </p:txBody>
      </p:sp>
    </p:spTree>
    <p:extLst>
      <p:ext uri="{BB962C8B-B14F-4D97-AF65-F5344CB8AC3E}">
        <p14:creationId xmlns:p14="http://schemas.microsoft.com/office/powerpoint/2010/main" val="4099192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now? What does our new process look like? Where does G&amp;Y fit into this new era? </a:t>
            </a:r>
          </a:p>
          <a:p>
            <a:endParaRPr lang="en-US" dirty="0"/>
          </a:p>
          <a:p>
            <a:r>
              <a:rPr lang="en-US" dirty="0"/>
              <a:t>Now, our inventory, should the province embark on such, will be LiDAR derived.  We will have predictions of height, BA, QMD, volume, and %hardwood on a 20-m x 20-m grid, wall-to-wall. These estimates will be generated based on relationships between LiDAR point cloud statistics and what we measure on the ground and so </a:t>
            </a:r>
            <a:r>
              <a:rPr lang="en-US" b="1" dirty="0"/>
              <a:t>G&amp;Y will play a role in the calibration of the LiDAR inventory</a:t>
            </a:r>
            <a:r>
              <a:rPr lang="en-US" dirty="0"/>
              <a:t>.</a:t>
            </a:r>
          </a:p>
          <a:p>
            <a:endParaRPr lang="en-US" dirty="0"/>
          </a:p>
          <a:p>
            <a:r>
              <a:rPr lang="en-US" dirty="0"/>
              <a:t>Estimates for stands, or any area of interest will be derived by aggregating the grid cell estimates in those areas.  This will give us a very good handle on what is there at time 0, but we’ll quickly need to move that inventory through time.  This is where </a:t>
            </a:r>
            <a:r>
              <a:rPr lang="en-US" b="1" dirty="0"/>
              <a:t>G&amp;Y plays an integral role in making this LiDAR snapshot a </a:t>
            </a:r>
            <a:r>
              <a:rPr lang="en-US" b="1" i="1" dirty="0"/>
              <a:t>continuous</a:t>
            </a:r>
            <a:r>
              <a:rPr lang="en-US" b="1" dirty="0"/>
              <a:t> inventory</a:t>
            </a:r>
            <a:r>
              <a:rPr lang="en-US" dirty="0"/>
              <a:t>. G&amp;Y will provide us with the plot library that we use to match actual tree lists to LiDAR grid cells (I’ll illustrate this in more detail in a moment) AND then the growth information to calibrate tree-list growth models that grow the inventory through time and make the forecasts needed for management planning. </a:t>
            </a:r>
          </a:p>
          <a:p>
            <a:endParaRPr lang="en-US" dirty="0"/>
          </a:p>
          <a:p>
            <a:r>
              <a:rPr lang="en-US" dirty="0"/>
              <a:t>Forest management planning is done, given all the same constraints dealt with in the past, but the plans will be scalable from strategic though operational because the building blocks are the 20x20 grid cells and the tree lists that each carries.</a:t>
            </a:r>
          </a:p>
          <a:p>
            <a:endParaRPr lang="en-US" dirty="0"/>
          </a:p>
          <a:p>
            <a:r>
              <a:rPr lang="en-US" dirty="0"/>
              <a:t>Now there’s nice congruency in the system so that feedback loops not only self adjust, but validate the individual steps in the process.</a:t>
            </a:r>
          </a:p>
          <a:p>
            <a:endParaRPr lang="en-US" dirty="0"/>
          </a:p>
          <a:p>
            <a:r>
              <a:rPr lang="en-US" dirty="0"/>
              <a:t>The product is scalable, providing spatial detail on piece size, volume, and value.</a:t>
            </a:r>
          </a:p>
          <a:p>
            <a:endParaRPr lang="en-US" dirty="0"/>
          </a:p>
          <a:p>
            <a:r>
              <a:rPr lang="en-US" dirty="0"/>
              <a:t>A huge side benefit of the LiDAR is the detailed and accurate DTM that enhances prime-site identification, reduces road costs, and enhances the environmental integrity of our footprint.</a:t>
            </a:r>
          </a:p>
          <a:p>
            <a:endParaRPr lang="en-US" dirty="0"/>
          </a:p>
          <a:p>
            <a:r>
              <a:rPr lang="en-US" dirty="0"/>
              <a:t>There is a direct and seamless linkage between Inventory and G&amp;Y.</a:t>
            </a:r>
          </a:p>
          <a:p>
            <a:endParaRPr lang="en-US" dirty="0"/>
          </a:p>
          <a:p>
            <a:r>
              <a:rPr lang="en-US" dirty="0"/>
              <a:t>And, the tree–list approach accommodates any of the complexity we’re creating in the “new” forest.</a:t>
            </a:r>
          </a:p>
          <a:p>
            <a:endParaRPr lang="en-US" dirty="0"/>
          </a:p>
          <a:p>
            <a:r>
              <a:rPr lang="en-US" dirty="0"/>
              <a:t>So to illustrate the important role that G&amp;Y might play in this new state, or process, I’d like to look at NB as an example…</a:t>
            </a:r>
          </a:p>
        </p:txBody>
      </p:sp>
      <p:sp>
        <p:nvSpPr>
          <p:cNvPr id="4" name="Slide Number Placeholder 3"/>
          <p:cNvSpPr>
            <a:spLocks noGrp="1"/>
          </p:cNvSpPr>
          <p:nvPr>
            <p:ph type="sldNum" sz="quarter" idx="5"/>
          </p:nvPr>
        </p:nvSpPr>
        <p:spPr/>
        <p:txBody>
          <a:bodyPr/>
          <a:lstStyle/>
          <a:p>
            <a:fld id="{0791563C-1EF5-154C-B625-64EB8DA8D9D7}" type="slidenum">
              <a:rPr lang="en-US" smtClean="0"/>
              <a:t>24</a:t>
            </a:fld>
            <a:endParaRPr lang="en-US"/>
          </a:p>
        </p:txBody>
      </p:sp>
    </p:spTree>
    <p:extLst>
      <p:ext uri="{BB962C8B-B14F-4D97-AF65-F5344CB8AC3E}">
        <p14:creationId xmlns:p14="http://schemas.microsoft.com/office/powerpoint/2010/main" val="106194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They’re a smaller province, about 1/11</a:t>
            </a:r>
            <a:r>
              <a:rPr lang="en-US" baseline="30000" dirty="0"/>
              <a:t>th</a:t>
            </a:r>
            <a:r>
              <a:rPr lang="en-US" dirty="0"/>
              <a:t> the size of ON, but their inventory/G&amp;Y histories are similar and they’re a few years ahead, so I think we can learn something from their experience.  Until about 2014, their system was much we’ve described a few slides ago…</a:t>
            </a:r>
          </a:p>
        </p:txBody>
      </p:sp>
      <p:sp>
        <p:nvSpPr>
          <p:cNvPr id="4" name="Slide Number Placeholder 3"/>
          <p:cNvSpPr>
            <a:spLocks noGrp="1"/>
          </p:cNvSpPr>
          <p:nvPr>
            <p:ph type="sldNum" sz="quarter" idx="5"/>
          </p:nvPr>
        </p:nvSpPr>
        <p:spPr/>
        <p:txBody>
          <a:bodyPr/>
          <a:lstStyle/>
          <a:p>
            <a:fld id="{0791563C-1EF5-154C-B625-64EB8DA8D9D7}" type="slidenum">
              <a:rPr lang="en-US" smtClean="0"/>
              <a:t>25</a:t>
            </a:fld>
            <a:endParaRPr lang="en-US"/>
          </a:p>
        </p:txBody>
      </p:sp>
    </p:spTree>
    <p:extLst>
      <p:ext uri="{BB962C8B-B14F-4D97-AF65-F5344CB8AC3E}">
        <p14:creationId xmlns:p14="http://schemas.microsoft.com/office/powerpoint/2010/main" val="4057795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the province embarked on acquiring WTW LiDAR coverage – ironically, after looking at the research that we did right here on ON on the RMF! They were one of the early adopters and now have wall-to-wall LiDAR coverage throughout the province. So each of the province’s 150 million grid cells has volume, BA, THT, QMD, and % hardwood among other variables.  Species is still derived from photo-</a:t>
            </a:r>
            <a:r>
              <a:rPr lang="en-US" dirty="0" err="1"/>
              <a:t>interp</a:t>
            </a:r>
            <a:r>
              <a:rPr lang="en-US" dirty="0"/>
              <a:t>, but this is changing rapidly, as new work with multi-scene Sentinel imagery appears to be close to cracking the species nut…</a:t>
            </a:r>
          </a:p>
        </p:txBody>
      </p:sp>
      <p:sp>
        <p:nvSpPr>
          <p:cNvPr id="4" name="Slide Number Placeholder 3"/>
          <p:cNvSpPr>
            <a:spLocks noGrp="1"/>
          </p:cNvSpPr>
          <p:nvPr>
            <p:ph type="sldNum" sz="quarter" idx="5"/>
          </p:nvPr>
        </p:nvSpPr>
        <p:spPr/>
        <p:txBody>
          <a:bodyPr/>
          <a:lstStyle/>
          <a:p>
            <a:fld id="{0791563C-1EF5-154C-B625-64EB8DA8D9D7}" type="slidenum">
              <a:rPr lang="en-US" smtClean="0"/>
              <a:t>26</a:t>
            </a:fld>
            <a:endParaRPr lang="en-US"/>
          </a:p>
        </p:txBody>
      </p:sp>
    </p:spTree>
    <p:extLst>
      <p:ext uri="{BB962C8B-B14F-4D97-AF65-F5344CB8AC3E}">
        <p14:creationId xmlns:p14="http://schemas.microsoft.com/office/powerpoint/2010/main" val="4100293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this shift to LiDAR was a shift on the G&amp;Y side moving away from the 3500 odd PSPs previously to a continuous land inventory. 400-m</a:t>
            </a:r>
            <a:r>
              <a:rPr lang="en-US" baseline="30000" dirty="0"/>
              <a:t>2</a:t>
            </a:r>
            <a:r>
              <a:rPr lang="en-US" dirty="0"/>
              <a:t> plots are located on a systematic 2-km grid, with ¼ of these plots fully monumented and measured on a 5-year cycle.</a:t>
            </a:r>
          </a:p>
          <a:p>
            <a:endParaRPr lang="en-US" dirty="0"/>
          </a:p>
          <a:p>
            <a:r>
              <a:rPr lang="en-US" dirty="0"/>
              <a:t>This plot network serves 4 main purposes:…</a:t>
            </a:r>
          </a:p>
        </p:txBody>
      </p:sp>
      <p:sp>
        <p:nvSpPr>
          <p:cNvPr id="4" name="Slide Number Placeholder 3"/>
          <p:cNvSpPr>
            <a:spLocks noGrp="1"/>
          </p:cNvSpPr>
          <p:nvPr>
            <p:ph type="sldNum" sz="quarter" idx="5"/>
          </p:nvPr>
        </p:nvSpPr>
        <p:spPr/>
        <p:txBody>
          <a:bodyPr/>
          <a:lstStyle/>
          <a:p>
            <a:fld id="{0791563C-1EF5-154C-B625-64EB8DA8D9D7}" type="slidenum">
              <a:rPr lang="en-US" smtClean="0"/>
              <a:t>27</a:t>
            </a:fld>
            <a:endParaRPr lang="en-US"/>
          </a:p>
        </p:txBody>
      </p:sp>
    </p:spTree>
    <p:extLst>
      <p:ext uri="{BB962C8B-B14F-4D97-AF65-F5344CB8AC3E}">
        <p14:creationId xmlns:p14="http://schemas.microsoft.com/office/powerpoint/2010/main" val="3881360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just in closing, I want to make sure you understand this </a:t>
            </a:r>
            <a:r>
              <a:rPr lang="en-US" i="1" dirty="0"/>
              <a:t>plot-matching</a:t>
            </a:r>
            <a:r>
              <a:rPr lang="en-US" dirty="0"/>
              <a:t> idea and the role it plays in translating the LiDAR inventory into an individual tree inventory that is then grown through time.  Understanding this is prerequisite to understanding the role that G&amp;Y must play in this “new era”.</a:t>
            </a:r>
          </a:p>
          <a:p>
            <a:endParaRPr lang="en-US" dirty="0"/>
          </a:p>
          <a:p>
            <a:r>
              <a:rPr lang="en-US" dirty="0"/>
              <a:t>Everyone, I think by now, understands that LiDAR simply provides us with structural height measurements of our forest.  Statistics describing these height measurements are correlated with inventory variables that we’re interested in (GTV, BA, QMD, HT). </a:t>
            </a:r>
            <a:r>
              <a:rPr lang="en-US" b="1" dirty="0"/>
              <a:t>It takes a suite of ground plots to calibrate these relationships.</a:t>
            </a:r>
          </a:p>
          <a:p>
            <a:endParaRPr lang="en-US" dirty="0"/>
          </a:p>
          <a:p>
            <a:r>
              <a:rPr lang="en-US" dirty="0"/>
              <a:t>This inventory as a snapshot in time is fantastic. But we quickly want more…  We want things like diameter distribution, volume in certain size classes, and we want to grow the inventory as it changes.  G&amp;Y provides us with a massive library of plots – tree lists from which we can generate the same metrics that we have in the LiDAR inventory.  The age of the data matters not – only that it fully describe the tree list.  Using </a:t>
            </a:r>
            <a:r>
              <a:rPr lang="en-US" dirty="0" err="1"/>
              <a:t>randomForests</a:t>
            </a:r>
            <a:r>
              <a:rPr lang="en-US" dirty="0"/>
              <a:t> or K-NN, we can match each of the grid cells to a plot in our data base (same GTV, BA, …</a:t>
            </a:r>
            <a:r>
              <a:rPr lang="en-US" dirty="0" err="1"/>
              <a:t>Spp</a:t>
            </a:r>
            <a:r>
              <a:rPr lang="en-US" dirty="0"/>
              <a:t>), allowing the grid cell to then assume the tree list of that plot.</a:t>
            </a:r>
          </a:p>
          <a:p>
            <a:endParaRPr lang="en-US" dirty="0"/>
          </a:p>
          <a:p>
            <a:r>
              <a:rPr lang="en-US" dirty="0"/>
              <a:t>So this now adds diameter distribution, piece size, etc. to our inventory, essentially making it an individual tree inventory.  The next thing we want to do is grow it. Well, the tree lists are ideal for FVS or OSM to do such, provided we have the G&amp;Y data to well-calibrate the models. </a:t>
            </a:r>
          </a:p>
          <a:p>
            <a:endParaRPr lang="en-US" dirty="0"/>
          </a:p>
          <a:p>
            <a:r>
              <a:rPr lang="en-US" dirty="0"/>
              <a:t>Clearly, G&amp;Y plays a critical role in each step of this process, helping to calibrate the LiDAR grid cell predictions, serving as the library of plots for plot matching, and calibrating the tree-list growth model used to grow the inventory.  </a:t>
            </a:r>
          </a:p>
          <a:p>
            <a:endParaRPr lang="en-US" dirty="0"/>
          </a:p>
          <a:p>
            <a:r>
              <a:rPr lang="en-US" b="1" dirty="0"/>
              <a:t>Bottom line is there is no silver bullet that gets us out of the business of measuring trees.</a:t>
            </a:r>
          </a:p>
        </p:txBody>
      </p:sp>
      <p:sp>
        <p:nvSpPr>
          <p:cNvPr id="4" name="Slide Number Placeholder 3"/>
          <p:cNvSpPr>
            <a:spLocks noGrp="1"/>
          </p:cNvSpPr>
          <p:nvPr>
            <p:ph type="sldNum" sz="quarter" idx="5"/>
          </p:nvPr>
        </p:nvSpPr>
        <p:spPr/>
        <p:txBody>
          <a:bodyPr/>
          <a:lstStyle/>
          <a:p>
            <a:fld id="{0791563C-1EF5-154C-B625-64EB8DA8D9D7}" type="slidenum">
              <a:rPr lang="en-US" smtClean="0"/>
              <a:t>28</a:t>
            </a:fld>
            <a:endParaRPr lang="en-US"/>
          </a:p>
        </p:txBody>
      </p:sp>
    </p:spTree>
    <p:extLst>
      <p:ext uri="{BB962C8B-B14F-4D97-AF65-F5344CB8AC3E}">
        <p14:creationId xmlns:p14="http://schemas.microsoft.com/office/powerpoint/2010/main" val="3948848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stop there, I strongly encourage you to contact and learn from these folks out in NB…</a:t>
            </a:r>
          </a:p>
        </p:txBody>
      </p:sp>
      <p:sp>
        <p:nvSpPr>
          <p:cNvPr id="4" name="Slide Number Placeholder 3"/>
          <p:cNvSpPr>
            <a:spLocks noGrp="1"/>
          </p:cNvSpPr>
          <p:nvPr>
            <p:ph type="sldNum" sz="quarter" idx="5"/>
          </p:nvPr>
        </p:nvSpPr>
        <p:spPr/>
        <p:txBody>
          <a:bodyPr/>
          <a:lstStyle/>
          <a:p>
            <a:fld id="{0791563C-1EF5-154C-B625-64EB8DA8D9D7}" type="slidenum">
              <a:rPr lang="en-US" smtClean="0"/>
              <a:t>29</a:t>
            </a:fld>
            <a:endParaRPr lang="en-US"/>
          </a:p>
        </p:txBody>
      </p:sp>
    </p:spTree>
    <p:extLst>
      <p:ext uri="{BB962C8B-B14F-4D97-AF65-F5344CB8AC3E}">
        <p14:creationId xmlns:p14="http://schemas.microsoft.com/office/powerpoint/2010/main" val="193583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 was to solicit input from government and MNRF so four workshop were held around the province.</a:t>
            </a:r>
            <a:r>
              <a:rPr lang="en-US" baseline="0" dirty="0"/>
              <a:t>  </a:t>
            </a:r>
            <a:r>
              <a:rPr lang="en-US" baseline="0" dirty="0" smtClean="0"/>
              <a:t>MNRF, Industry, academics, consultants and retirees were invited and participated.</a:t>
            </a:r>
          </a:p>
          <a:p>
            <a:r>
              <a:rPr lang="en-US" baseline="0" dirty="0" smtClean="0"/>
              <a:t>We </a:t>
            </a:r>
            <a:r>
              <a:rPr lang="en-US" baseline="0" dirty="0"/>
              <a:t>worked with MNRF and provided background material on the current state of G&amp;Y in Ontario prior to the workshop.  As well, we included information on the FRI, IMF and planning and where they were potentially going.  And each workshop started off with verbal summaries of G&amp;Y, FRI, IMF and planning.  We had great cooperation from MNRF in spite of the constraints.  </a:t>
            </a:r>
          </a:p>
          <a:p>
            <a:r>
              <a:rPr lang="en-US" baseline="0" dirty="0"/>
              <a:t>At each workshop we went through the strengths of the program, the weaknesses, opportunities and threats.</a:t>
            </a:r>
          </a:p>
          <a:p>
            <a:r>
              <a:rPr lang="en-US" baseline="0" dirty="0"/>
              <a:t>We had about 130 workshop participants as well as written input.  A draft report was circulated within the MNRF.  Following revision, the report was circulated to the workshop participants and a final report prepared.  </a:t>
            </a:r>
            <a:endParaRPr lang="en-US" dirty="0"/>
          </a:p>
        </p:txBody>
      </p:sp>
      <p:sp>
        <p:nvSpPr>
          <p:cNvPr id="4" name="Slide Number Placeholder 3"/>
          <p:cNvSpPr>
            <a:spLocks noGrp="1"/>
          </p:cNvSpPr>
          <p:nvPr>
            <p:ph type="sldNum" sz="quarter" idx="10"/>
          </p:nvPr>
        </p:nvSpPr>
        <p:spPr/>
        <p:txBody>
          <a:bodyPr/>
          <a:lstStyle/>
          <a:p>
            <a:fld id="{61DF6A11-B5E6-4DF4-B11D-C27A7AC036FD}" type="slidenum">
              <a:rPr lang="en-US" smtClean="0"/>
              <a:t>3</a:t>
            </a:fld>
            <a:endParaRPr lang="en-US"/>
          </a:p>
        </p:txBody>
      </p:sp>
    </p:spTree>
    <p:extLst>
      <p:ext uri="{BB962C8B-B14F-4D97-AF65-F5344CB8AC3E}">
        <p14:creationId xmlns:p14="http://schemas.microsoft.com/office/powerpoint/2010/main" val="1546302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time of tremendous opportunity.  When MIST was developed, development</a:t>
            </a:r>
            <a:r>
              <a:rPr lang="en-US" baseline="0" dirty="0"/>
              <a:t> was constrained to fit with the existing FRI.  All the programs are changing, removing technical constraints.  The foundational pieces of management planning are the FRI and G&amp;Y and this is an opportunity to change the game.  This is not a time of maintenance.  This is a time for vision not nostalgia.  And with all this talk about change, one of the biggest opportunities results from the existing modeling plot network that can be used to develop some of the tools needed.</a:t>
            </a:r>
          </a:p>
          <a:p>
            <a:r>
              <a:rPr lang="en-US" baseline="0" dirty="0"/>
              <a:t>Forests grow, the climate is changing and disturbance patterns and disturbance agents are changing.</a:t>
            </a:r>
          </a:p>
          <a:p>
            <a:r>
              <a:rPr lang="en-US" baseline="0" dirty="0"/>
              <a:t>The current tools, the status quo, is applicable to a shrinking part of the </a:t>
            </a:r>
            <a:r>
              <a:rPr lang="en-US" baseline="0" dirty="0" err="1"/>
              <a:t>landbase</a:t>
            </a:r>
            <a:r>
              <a:rPr lang="en-US" baseline="0" dirty="0"/>
              <a:t>.  More of the wood supply is coming from mixed species, complex stands under a changing climate.</a:t>
            </a:r>
          </a:p>
          <a:p>
            <a:r>
              <a:rPr lang="en-US" baseline="0" dirty="0"/>
              <a:t>The final report of this project is available from the Trust</a:t>
            </a:r>
          </a:p>
          <a:p>
            <a:r>
              <a:rPr lang="en-US" baseline="0" dirty="0"/>
              <a:t>The Trust is fully supportive</a:t>
            </a:r>
          </a:p>
          <a:p>
            <a:endParaRPr lang="en-US" dirty="0"/>
          </a:p>
        </p:txBody>
      </p:sp>
      <p:sp>
        <p:nvSpPr>
          <p:cNvPr id="4" name="Slide Number Placeholder 3"/>
          <p:cNvSpPr>
            <a:spLocks noGrp="1"/>
          </p:cNvSpPr>
          <p:nvPr>
            <p:ph type="sldNum" sz="quarter" idx="10"/>
          </p:nvPr>
        </p:nvSpPr>
        <p:spPr/>
        <p:txBody>
          <a:bodyPr/>
          <a:lstStyle/>
          <a:p>
            <a:fld id="{61DF6A11-B5E6-4DF4-B11D-C27A7AC036FD}" type="slidenum">
              <a:rPr lang="en-US" smtClean="0"/>
              <a:t>30</a:t>
            </a:fld>
            <a:endParaRPr lang="en-US"/>
          </a:p>
        </p:txBody>
      </p:sp>
    </p:spTree>
    <p:extLst>
      <p:ext uri="{BB962C8B-B14F-4D97-AF65-F5344CB8AC3E}">
        <p14:creationId xmlns:p14="http://schemas.microsoft.com/office/powerpoint/2010/main" val="3442649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giving us your time today.  </a:t>
            </a:r>
          </a:p>
          <a:p>
            <a:r>
              <a:rPr lang="en-US" baseline="0" dirty="0"/>
              <a:t>Thank you to the Trust for initiating and funding this project</a:t>
            </a:r>
          </a:p>
          <a:p>
            <a:r>
              <a:rPr lang="en-US" baseline="0" dirty="0"/>
              <a:t>And thank you to all who participated in the workshops and review.</a:t>
            </a:r>
            <a:endParaRPr lang="en-US" dirty="0"/>
          </a:p>
        </p:txBody>
      </p:sp>
      <p:sp>
        <p:nvSpPr>
          <p:cNvPr id="4" name="Slide Number Placeholder 3"/>
          <p:cNvSpPr>
            <a:spLocks noGrp="1"/>
          </p:cNvSpPr>
          <p:nvPr>
            <p:ph type="sldNum" sz="quarter" idx="10"/>
          </p:nvPr>
        </p:nvSpPr>
        <p:spPr/>
        <p:txBody>
          <a:bodyPr/>
          <a:lstStyle/>
          <a:p>
            <a:fld id="{61DF6A11-B5E6-4DF4-B11D-C27A7AC036FD}" type="slidenum">
              <a:rPr lang="en-US" smtClean="0"/>
              <a:t>31</a:t>
            </a:fld>
            <a:endParaRPr lang="en-US"/>
          </a:p>
        </p:txBody>
      </p:sp>
    </p:spTree>
    <p:extLst>
      <p:ext uri="{BB962C8B-B14F-4D97-AF65-F5344CB8AC3E}">
        <p14:creationId xmlns:p14="http://schemas.microsoft.com/office/powerpoint/2010/main" val="37550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Today we want to give you a summary of the results.  And here they are.</a:t>
            </a:r>
          </a:p>
          <a:p>
            <a:pPr marL="228600" indent="-228600">
              <a:buFont typeface="+mj-lt"/>
              <a:buAutoNum type="arabicPeriod"/>
            </a:pPr>
            <a:r>
              <a:rPr lang="en-US" baseline="0" dirty="0"/>
              <a:t>Forest management starts with knowing what you have (inventory) and how that resource will develop under different scenarios (G&amp;Y).  And G&amp;Y and inventory need to be completely integrated.  G&amp;Y in support of forest management includes modelling as well as monitoring.</a:t>
            </a:r>
          </a:p>
          <a:p>
            <a:pPr marL="628650" lvl="1" indent="-171450">
              <a:buFont typeface="Arial" panose="020B0604020202020204" pitchFamily="34" charset="0"/>
              <a:buChar char="•"/>
            </a:pPr>
            <a:r>
              <a:rPr lang="en-US" baseline="0" dirty="0"/>
              <a:t>Modelling - Sustainable forest management requires models to project change into the future. Modelling requires long term permanent field plots covering a range of conditions.  These conditions include past, current and future silviculture as well as what is anticipated to happen in the absence of management.  The plots should also be linked to climate variables.  Modelling plot networks are used to calibrate models</a:t>
            </a:r>
            <a:r>
              <a:rPr lang="en-US" baseline="0" dirty="0" smtClean="0"/>
              <a:t>.  And they are intentionally located in conditions of interest</a:t>
            </a:r>
            <a:endParaRPr lang="en-US" baseline="0" dirty="0"/>
          </a:p>
          <a:p>
            <a:pPr marL="628650" lvl="1" indent="-171450">
              <a:buFont typeface="Arial" panose="020B0604020202020204" pitchFamily="34" charset="0"/>
              <a:buChar char="•"/>
            </a:pPr>
            <a:r>
              <a:rPr lang="en-US" baseline="0" dirty="0"/>
              <a:t>Monitoring - Demonstrating sustainable management requires monitoring.  Monitoring plots need to sample the population of interest with known sampling probabilities.  Monitoring networks are used to compared expected change in a population to actual change</a:t>
            </a:r>
            <a:r>
              <a:rPr lang="en-US" baseline="0" dirty="0" smtClean="0"/>
              <a:t>.  Monitoring plot networks need to sample the population with known probabilities – generally a grid sample or a random sample.</a:t>
            </a:r>
            <a:endParaRPr lang="en-US" dirty="0"/>
          </a:p>
          <a:p>
            <a:pPr marL="228600" indent="-228600">
              <a:buFont typeface="+mj-lt"/>
              <a:buAutoNum type="arabicPeriod"/>
            </a:pPr>
            <a:r>
              <a:rPr lang="en-US" baseline="0" dirty="0"/>
              <a:t>G&amp;Y has significant assets.  These include a dataset of permanent growth plots as well as tools developed from this dataset as well as others.  The tools work well for the conditions they were developed for – natural-origin, pure conifer conditions.  These conditions are a shrinking part of the wood supply.  </a:t>
            </a:r>
          </a:p>
          <a:p>
            <a:pPr marL="228600" indent="-228600">
              <a:buFont typeface="+mj-lt"/>
              <a:buAutoNum type="arabicPeriod"/>
            </a:pPr>
            <a:r>
              <a:rPr lang="en-US" baseline="0" dirty="0"/>
              <a:t>Change is occurring and with change comes opportunity. Technology is allowing better and more detailed inventory.  This means we can do more detailed planning.  The climate is changing so we need to plan for resilience but also use adaptive management and monitoring.  There are opportunities for forests to provide non-timber benefits.</a:t>
            </a:r>
          </a:p>
          <a:p>
            <a:pPr marL="228600" indent="-228600">
              <a:buFont typeface="+mj-lt"/>
              <a:buAutoNum type="arabicPeriod"/>
            </a:pPr>
            <a:r>
              <a:rPr lang="en-US" baseline="0" dirty="0"/>
              <a:t>We don’t have quantitative estimates of how good the FRI and G&amp;Y are.  And we don’t know well the actual outcomes match the planned outcomes (monitoring).</a:t>
            </a:r>
          </a:p>
          <a:p>
            <a:pPr marL="228600" indent="-228600">
              <a:buFont typeface="+mj-lt"/>
              <a:buAutoNum type="arabicPeriod"/>
            </a:pPr>
            <a:r>
              <a:rPr lang="en-US" baseline="0" dirty="0"/>
              <a:t>People at the workshops did not dwell on whether people were doing a good job or not.  </a:t>
            </a:r>
            <a:r>
              <a:rPr lang="en-US" baseline="0" dirty="0" smtClean="0"/>
              <a:t>They weren’t questioning whether </a:t>
            </a:r>
            <a:r>
              <a:rPr lang="en-US" baseline="0" dirty="0"/>
              <a:t>resources were being spent </a:t>
            </a:r>
            <a:r>
              <a:rPr lang="en-US" baseline="0" dirty="0" smtClean="0"/>
              <a:t>efficiently.  They weren’t questioning whether the results were the </a:t>
            </a:r>
            <a:r>
              <a:rPr lang="en-US" baseline="0" dirty="0"/>
              <a:t>best we can </a:t>
            </a:r>
            <a:r>
              <a:rPr lang="en-US" baseline="0" dirty="0" smtClean="0"/>
              <a:t>do.  </a:t>
            </a:r>
            <a:r>
              <a:rPr lang="en-US" baseline="0" dirty="0"/>
              <a:t>The real question is – are the tools good enough? Is </a:t>
            </a:r>
            <a:r>
              <a:rPr lang="en-US" baseline="0" dirty="0" smtClean="0"/>
              <a:t>the information </a:t>
            </a:r>
            <a:r>
              <a:rPr lang="en-US" baseline="0" dirty="0"/>
              <a:t>good enough for a company to justify an investment</a:t>
            </a:r>
            <a:r>
              <a:rPr lang="en-US" baseline="0" dirty="0" smtClean="0"/>
              <a:t>? Are we fulfilling the mandate of forest management?  Does funding match that mandate?</a:t>
            </a:r>
          </a:p>
          <a:p>
            <a:pPr marL="0" indent="0">
              <a:buFontTx/>
              <a:buNone/>
            </a:pPr>
            <a:r>
              <a:rPr lang="en-US" baseline="0" dirty="0" smtClean="0"/>
              <a:t>Those were the main results.  Now for the details</a:t>
            </a:r>
            <a:endParaRPr lang="en-US" baseline="0" dirty="0"/>
          </a:p>
        </p:txBody>
      </p:sp>
      <p:sp>
        <p:nvSpPr>
          <p:cNvPr id="4" name="Slide Number Placeholder 3"/>
          <p:cNvSpPr>
            <a:spLocks noGrp="1"/>
          </p:cNvSpPr>
          <p:nvPr>
            <p:ph type="sldNum" sz="quarter" idx="10"/>
          </p:nvPr>
        </p:nvSpPr>
        <p:spPr/>
        <p:txBody>
          <a:bodyPr/>
          <a:lstStyle/>
          <a:p>
            <a:fld id="{61DF6A11-B5E6-4DF4-B11D-C27A7AC036FD}" type="slidenum">
              <a:rPr lang="en-US" smtClean="0"/>
              <a:t>4</a:t>
            </a:fld>
            <a:endParaRPr lang="en-US"/>
          </a:p>
        </p:txBody>
      </p:sp>
    </p:spTree>
    <p:extLst>
      <p:ext uri="{BB962C8B-B14F-4D97-AF65-F5344CB8AC3E}">
        <p14:creationId xmlns:p14="http://schemas.microsoft.com/office/powerpoint/2010/main" val="335086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We’ll go briefly through what </a:t>
            </a:r>
            <a:r>
              <a:rPr lang="en-US" baseline="0" dirty="0"/>
              <a:t>is working well, emerging issues, barriers and next steps.</a:t>
            </a:r>
            <a:endParaRPr lang="en-US" dirty="0"/>
          </a:p>
        </p:txBody>
      </p:sp>
      <p:sp>
        <p:nvSpPr>
          <p:cNvPr id="4" name="Slide Number Placeholder 3"/>
          <p:cNvSpPr>
            <a:spLocks noGrp="1"/>
          </p:cNvSpPr>
          <p:nvPr>
            <p:ph type="sldNum" sz="quarter" idx="10"/>
          </p:nvPr>
        </p:nvSpPr>
        <p:spPr/>
        <p:txBody>
          <a:bodyPr/>
          <a:lstStyle/>
          <a:p>
            <a:fld id="{61DF6A11-B5E6-4DF4-B11D-C27A7AC036FD}" type="slidenum">
              <a:rPr lang="en-US" smtClean="0"/>
              <a:t>5</a:t>
            </a:fld>
            <a:endParaRPr lang="en-US"/>
          </a:p>
        </p:txBody>
      </p:sp>
    </p:spTree>
    <p:extLst>
      <p:ext uri="{BB962C8B-B14F-4D97-AF65-F5344CB8AC3E}">
        <p14:creationId xmlns:p14="http://schemas.microsoft.com/office/powerpoint/2010/main" val="31904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bit of how growth and yield fits into the broader</a:t>
            </a:r>
            <a:r>
              <a:rPr lang="en-US" baseline="0" dirty="0"/>
              <a:t> context of forestry and forest management.</a:t>
            </a:r>
          </a:p>
          <a:p>
            <a:r>
              <a:rPr lang="en-US" baseline="0" dirty="0"/>
              <a:t>Forest management on Crown lands is regulated through manuals with the goal of managing forests to meet social, economic and environmental needs of present and future generations.  </a:t>
            </a:r>
            <a:endParaRPr lang="en-US" dirty="0"/>
          </a:p>
        </p:txBody>
      </p:sp>
      <p:sp>
        <p:nvSpPr>
          <p:cNvPr id="4" name="Slide Number Placeholder 3"/>
          <p:cNvSpPr>
            <a:spLocks noGrp="1"/>
          </p:cNvSpPr>
          <p:nvPr>
            <p:ph type="sldNum" sz="quarter" idx="10"/>
          </p:nvPr>
        </p:nvSpPr>
        <p:spPr/>
        <p:txBody>
          <a:bodyPr/>
          <a:lstStyle/>
          <a:p>
            <a:fld id="{61DF6A11-B5E6-4DF4-B11D-C27A7AC036FD}" type="slidenum">
              <a:rPr lang="en-US" smtClean="0"/>
              <a:t>6</a:t>
            </a:fld>
            <a:endParaRPr lang="en-US"/>
          </a:p>
        </p:txBody>
      </p:sp>
    </p:spTree>
    <p:extLst>
      <p:ext uri="{BB962C8B-B14F-4D97-AF65-F5344CB8AC3E}">
        <p14:creationId xmlns:p14="http://schemas.microsoft.com/office/powerpoint/2010/main" val="3240431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Adaptive management cycle</a:t>
            </a:r>
          </a:p>
          <a:p>
            <a:r>
              <a:rPr lang="en-US" dirty="0"/>
              <a:t>Two aspects</a:t>
            </a:r>
            <a:r>
              <a:rPr lang="en-US" baseline="0" dirty="0"/>
              <a:t> that really link to G&amp;Y and these relate to the two checkpoints on the determination of sustainability</a:t>
            </a:r>
          </a:p>
          <a:p>
            <a:r>
              <a:rPr lang="en-US" baseline="0" dirty="0"/>
              <a:t>The first check on sustainability is modelling - the traditional focus of G&amp;Y.  Need to know what is there and how it is developing</a:t>
            </a:r>
          </a:p>
          <a:p>
            <a:pPr marL="228600" indent="-228600">
              <a:buFont typeface="+mj-lt"/>
              <a:buAutoNum type="arabicPeriod"/>
            </a:pPr>
            <a:r>
              <a:rPr lang="en-US" baseline="0" dirty="0"/>
              <a:t>G&amp;Y has to be compatible with forest estate models (SFMM, Woodstock, Patchworks)</a:t>
            </a:r>
          </a:p>
          <a:p>
            <a:pPr marL="228600" indent="-228600">
              <a:buFont typeface="+mj-lt"/>
              <a:buAutoNum type="arabicPeriod"/>
            </a:pPr>
            <a:r>
              <a:rPr lang="en-US" baseline="0" dirty="0"/>
              <a:t>G&amp;Y has to be compatible with the FRI</a:t>
            </a:r>
          </a:p>
          <a:p>
            <a:pPr marL="0" indent="0">
              <a:buFont typeface="+mj-lt"/>
              <a:buNone/>
            </a:pPr>
            <a:r>
              <a:rPr lang="en-US" baseline="0" dirty="0"/>
              <a:t>The second check on sustainability is monitoring - relatively recent (at least, the formal check is relatively recent)</a:t>
            </a:r>
          </a:p>
          <a:p>
            <a:pPr marL="228600" indent="-228600">
              <a:buFont typeface="+mj-lt"/>
              <a:buAutoNum type="arabicPeriod"/>
            </a:pPr>
            <a:r>
              <a:rPr lang="en-US" baseline="0" dirty="0"/>
              <a:t>G&amp;Y has to be compatible with monitoring – early assessments and performance surveys</a:t>
            </a:r>
          </a:p>
          <a:p>
            <a:pPr marL="0" indent="0">
              <a:buFont typeface="+mj-lt"/>
              <a:buNone/>
            </a:pPr>
            <a:r>
              <a:rPr lang="en-US" baseline="0" dirty="0"/>
              <a:t>Plot networks for modeling and monitoring are generally quite different – the plots themselves may be identical but a plot network for modeling generally targets specific conditions of interest such as a productivity gradient..  A plot network for monitoring generally involves a grid sample or a random sample – something like the National Forest Inventory (NFI).</a:t>
            </a:r>
          </a:p>
          <a:p>
            <a:pPr marL="0" indent="0">
              <a:buFont typeface="+mj-lt"/>
              <a:buNone/>
            </a:pPr>
            <a:r>
              <a:rPr lang="en-US" baseline="0" dirty="0" smtClean="0"/>
              <a:t>FMPs need </a:t>
            </a:r>
            <a:r>
              <a:rPr lang="en-US" baseline="0" dirty="0"/>
              <a:t>to be comprehensive spatially (the entire forest)  and temporally (160 years)</a:t>
            </a:r>
            <a:endParaRPr lang="en-US" dirty="0"/>
          </a:p>
        </p:txBody>
      </p:sp>
      <p:sp>
        <p:nvSpPr>
          <p:cNvPr id="4" name="Slide Number Placeholder 3"/>
          <p:cNvSpPr>
            <a:spLocks noGrp="1"/>
          </p:cNvSpPr>
          <p:nvPr>
            <p:ph type="sldNum" sz="quarter" idx="10"/>
          </p:nvPr>
        </p:nvSpPr>
        <p:spPr/>
        <p:txBody>
          <a:bodyPr/>
          <a:lstStyle/>
          <a:p>
            <a:fld id="{61DF6A11-B5E6-4DF4-B11D-C27A7AC036FD}" type="slidenum">
              <a:rPr lang="en-US" smtClean="0"/>
              <a:t>7</a:t>
            </a:fld>
            <a:endParaRPr lang="en-US"/>
          </a:p>
        </p:txBody>
      </p:sp>
    </p:spTree>
    <p:extLst>
      <p:ext uri="{BB962C8B-B14F-4D97-AF65-F5344CB8AC3E}">
        <p14:creationId xmlns:p14="http://schemas.microsoft.com/office/powerpoint/2010/main" val="11058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our current process, some</a:t>
            </a:r>
            <a:r>
              <a:rPr lang="en-US" baseline="0" dirty="0"/>
              <a:t> parts of which have already changed.  The T1 round of inventories included information on two-layer stands.  </a:t>
            </a:r>
            <a:br>
              <a:rPr lang="en-US" baseline="0" dirty="0"/>
            </a:br>
            <a:r>
              <a:rPr lang="en-US" baseline="0" dirty="0"/>
              <a:t>The planning process starts with an inventory which then gets run through MIST (Modelling Inventory &amp; Support Tool) to develop yield curves at the forest unit level.  These are fed into SFMM along with all the management objectives and constraints and used to develop a long term management direction.  There is opportunity for input and consultation throughout the process.</a:t>
            </a:r>
            <a:endParaRPr lang="en-US" dirty="0"/>
          </a:p>
        </p:txBody>
      </p:sp>
      <p:sp>
        <p:nvSpPr>
          <p:cNvPr id="4" name="Slide Number Placeholder 3"/>
          <p:cNvSpPr>
            <a:spLocks noGrp="1"/>
          </p:cNvSpPr>
          <p:nvPr>
            <p:ph type="sldNum" sz="quarter" idx="5"/>
          </p:nvPr>
        </p:nvSpPr>
        <p:spPr/>
        <p:txBody>
          <a:bodyPr/>
          <a:lstStyle/>
          <a:p>
            <a:fld id="{0791563C-1EF5-154C-B625-64EB8DA8D9D7}" type="slidenum">
              <a:rPr lang="en-US" smtClean="0"/>
              <a:t>8</a:t>
            </a:fld>
            <a:endParaRPr lang="en-US"/>
          </a:p>
        </p:txBody>
      </p:sp>
    </p:spTree>
    <p:extLst>
      <p:ext uri="{BB962C8B-B14F-4D97-AF65-F5344CB8AC3E}">
        <p14:creationId xmlns:p14="http://schemas.microsoft.com/office/powerpoint/2010/main" val="283355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is G&amp;Y?  G</a:t>
            </a:r>
            <a:r>
              <a:rPr lang="en-US" baseline="0" dirty="0"/>
              <a:t>&amp;Y dominates the MIST portion.  However, G&amp;Y products include stocking, site class (site index), taper models for volume, </a:t>
            </a:r>
            <a:r>
              <a:rPr lang="en-US" baseline="0" dirty="0" err="1"/>
              <a:t>ecosite</a:t>
            </a:r>
            <a:r>
              <a:rPr lang="en-US" baseline="0" dirty="0"/>
              <a:t> and more.</a:t>
            </a:r>
            <a:endParaRPr lang="en-US" dirty="0"/>
          </a:p>
          <a:p>
            <a:r>
              <a:rPr lang="en-US" b="1" dirty="0"/>
              <a:t>Message</a:t>
            </a:r>
            <a:r>
              <a:rPr lang="en-US" dirty="0"/>
              <a:t> – G&amp;Y +</a:t>
            </a:r>
            <a:r>
              <a:rPr lang="en-US" baseline="0" dirty="0"/>
              <a:t> FRI drive FMPs.  They are the foundation.</a:t>
            </a:r>
            <a:endParaRPr lang="en-US" dirty="0"/>
          </a:p>
        </p:txBody>
      </p:sp>
      <p:sp>
        <p:nvSpPr>
          <p:cNvPr id="4" name="Slide Number Placeholder 3"/>
          <p:cNvSpPr>
            <a:spLocks noGrp="1"/>
          </p:cNvSpPr>
          <p:nvPr>
            <p:ph type="sldNum" sz="quarter" idx="5"/>
          </p:nvPr>
        </p:nvSpPr>
        <p:spPr/>
        <p:txBody>
          <a:bodyPr/>
          <a:lstStyle/>
          <a:p>
            <a:fld id="{0791563C-1EF5-154C-B625-64EB8DA8D9D7}" type="slidenum">
              <a:rPr lang="en-US" smtClean="0"/>
              <a:t>9</a:t>
            </a:fld>
            <a:endParaRPr lang="en-US"/>
          </a:p>
        </p:txBody>
      </p:sp>
    </p:spTree>
    <p:extLst>
      <p:ext uri="{BB962C8B-B14F-4D97-AF65-F5344CB8AC3E}">
        <p14:creationId xmlns:p14="http://schemas.microsoft.com/office/powerpoint/2010/main" val="397383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40A8C7-C540-47AC-A4A7-879BB7F3FBE6}" type="datetime1">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84F11-05DE-46DD-B96E-2F7D30FC7F31}" type="slidenum">
              <a:rPr lang="en-US" smtClean="0"/>
              <a:t>‹#›</a:t>
            </a:fld>
            <a:endParaRPr lang="en-US"/>
          </a:p>
        </p:txBody>
      </p:sp>
    </p:spTree>
    <p:extLst>
      <p:ext uri="{BB962C8B-B14F-4D97-AF65-F5344CB8AC3E}">
        <p14:creationId xmlns:p14="http://schemas.microsoft.com/office/powerpoint/2010/main" val="307420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438C51-04DF-4657-8C04-98EF3F5FFB3C}" type="datetime1">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84F11-05DE-46DD-B96E-2F7D30FC7F31}" type="slidenum">
              <a:rPr lang="en-US" smtClean="0"/>
              <a:t>‹#›</a:t>
            </a:fld>
            <a:endParaRPr lang="en-US"/>
          </a:p>
        </p:txBody>
      </p:sp>
    </p:spTree>
    <p:extLst>
      <p:ext uri="{BB962C8B-B14F-4D97-AF65-F5344CB8AC3E}">
        <p14:creationId xmlns:p14="http://schemas.microsoft.com/office/powerpoint/2010/main" val="325193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6A1E1D-64E3-4802-AE2A-DC4F473E267A}" type="datetime1">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84F11-05DE-46DD-B96E-2F7D30FC7F31}" type="slidenum">
              <a:rPr lang="en-US" smtClean="0"/>
              <a:t>‹#›</a:t>
            </a:fld>
            <a:endParaRPr lang="en-US"/>
          </a:p>
        </p:txBody>
      </p:sp>
    </p:spTree>
    <p:extLst>
      <p:ext uri="{BB962C8B-B14F-4D97-AF65-F5344CB8AC3E}">
        <p14:creationId xmlns:p14="http://schemas.microsoft.com/office/powerpoint/2010/main" val="3196679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A3DCDA-28A2-40D8-BF98-2F906049A32B}" type="datetime1">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84F11-05DE-46DD-B96E-2F7D30FC7F31}" type="slidenum">
              <a:rPr lang="en-US" smtClean="0"/>
              <a:t>‹#›</a:t>
            </a:fld>
            <a:endParaRPr lang="en-US"/>
          </a:p>
        </p:txBody>
      </p:sp>
    </p:spTree>
    <p:extLst>
      <p:ext uri="{BB962C8B-B14F-4D97-AF65-F5344CB8AC3E}">
        <p14:creationId xmlns:p14="http://schemas.microsoft.com/office/powerpoint/2010/main" val="326254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3C673-9E28-45AC-A86C-691CDE32106A}" type="datetime1">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84F11-05DE-46DD-B96E-2F7D30FC7F31}" type="slidenum">
              <a:rPr lang="en-US" smtClean="0"/>
              <a:t>‹#›</a:t>
            </a:fld>
            <a:endParaRPr lang="en-US"/>
          </a:p>
        </p:txBody>
      </p:sp>
    </p:spTree>
    <p:extLst>
      <p:ext uri="{BB962C8B-B14F-4D97-AF65-F5344CB8AC3E}">
        <p14:creationId xmlns:p14="http://schemas.microsoft.com/office/powerpoint/2010/main" val="327168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C3FD51-B6D3-4518-9EFE-3CA0D4599CF5}" type="datetime1">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D84F11-05DE-46DD-B96E-2F7D30FC7F31}" type="slidenum">
              <a:rPr lang="en-US" smtClean="0"/>
              <a:t>‹#›</a:t>
            </a:fld>
            <a:endParaRPr lang="en-US"/>
          </a:p>
        </p:txBody>
      </p:sp>
    </p:spTree>
    <p:extLst>
      <p:ext uri="{BB962C8B-B14F-4D97-AF65-F5344CB8AC3E}">
        <p14:creationId xmlns:p14="http://schemas.microsoft.com/office/powerpoint/2010/main" val="98309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3151" y="236815"/>
            <a:ext cx="10625213" cy="952590"/>
          </a:xfrm>
        </p:spPr>
        <p:txBody>
          <a:bodyPr>
            <a:normAutofit/>
          </a:bodyPr>
          <a:lstStyle>
            <a:lvl1pPr>
              <a:defRPr sz="3200" b="1" baseline="0"/>
            </a:lvl1pPr>
          </a:lstStyle>
          <a:p>
            <a:r>
              <a:rPr lang="en-US" dirty="0"/>
              <a:t>Click to edit Master title style</a:t>
            </a:r>
          </a:p>
        </p:txBody>
      </p:sp>
      <p:sp>
        <p:nvSpPr>
          <p:cNvPr id="3" name="Content Placeholder 2"/>
          <p:cNvSpPr>
            <a:spLocks noGrp="1"/>
          </p:cNvSpPr>
          <p:nvPr>
            <p:ph idx="1"/>
          </p:nvPr>
        </p:nvSpPr>
        <p:spPr>
          <a:xfrm>
            <a:off x="838200" y="1419070"/>
            <a:ext cx="10515600" cy="4757894"/>
          </a:xfrm>
          <a:solidFill>
            <a:schemeClr val="bg1">
              <a:alpha val="90000"/>
            </a:schemeClr>
          </a:solidFill>
        </p:spPr>
        <p:txBody>
          <a:bodyPr/>
          <a:lstStyle>
            <a:lvl1pPr>
              <a:defRPr sz="2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464495-54A0-4BED-A434-0DADDADC140D}" type="datetime1">
              <a:rPr lang="en-US" smtClean="0"/>
              <a:t>6/7/2019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902513" y="6247997"/>
            <a:ext cx="2743200" cy="365125"/>
          </a:xfrm>
        </p:spPr>
        <p:txBody>
          <a:bodyPr/>
          <a:lstStyle/>
          <a:p>
            <a:fld id="{60D84F11-05DE-46DD-B96E-2F7D30FC7F31}" type="slidenum">
              <a:rPr lang="en-US" smtClean="0"/>
              <a:t>‹#›</a:t>
            </a:fld>
            <a:endParaRPr lang="en-US"/>
          </a:p>
        </p:txBody>
      </p:sp>
      <p:sp>
        <p:nvSpPr>
          <p:cNvPr id="7" name="Rectangle 6">
            <a:extLst>
              <a:ext uri="{FF2B5EF4-FFF2-40B4-BE49-F238E27FC236}">
                <a16:creationId xmlns:a16="http://schemas.microsoft.com/office/drawing/2014/main" xmlns="" id="{C7B12A46-B4A0-4B4E-9467-041C2243CB3D}"/>
              </a:ext>
            </a:extLst>
          </p:cNvPr>
          <p:cNvSpPr/>
          <p:nvPr userDrawn="1"/>
        </p:nvSpPr>
        <p:spPr>
          <a:xfrm>
            <a:off x="0" y="4861560"/>
            <a:ext cx="3246120" cy="199644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xmlns="" id="{C5782B27-2673-814B-92E6-F898AB0BDE4F}"/>
              </a:ext>
            </a:extLst>
          </p:cNvPr>
          <p:cNvGrpSpPr/>
          <p:nvPr userDrawn="1"/>
        </p:nvGrpSpPr>
        <p:grpSpPr>
          <a:xfrm>
            <a:off x="494976" y="400469"/>
            <a:ext cx="10858824" cy="763929"/>
            <a:chOff x="351971" y="4352113"/>
            <a:chExt cx="10858824" cy="763929"/>
          </a:xfrm>
        </p:grpSpPr>
        <p:grpSp>
          <p:nvGrpSpPr>
            <p:cNvPr id="9" name="Group 8">
              <a:extLst>
                <a:ext uri="{FF2B5EF4-FFF2-40B4-BE49-F238E27FC236}">
                  <a16:creationId xmlns:a16="http://schemas.microsoft.com/office/drawing/2014/main" xmlns="" id="{AE662367-5225-1241-BEF0-73D1F98EF32A}"/>
                </a:ext>
              </a:extLst>
            </p:cNvPr>
            <p:cNvGrpSpPr/>
            <p:nvPr/>
          </p:nvGrpSpPr>
          <p:grpSpPr>
            <a:xfrm>
              <a:off x="351971" y="4352113"/>
              <a:ext cx="10858824" cy="763929"/>
              <a:chOff x="588536" y="4872942"/>
              <a:chExt cx="10858824" cy="763929"/>
            </a:xfrm>
          </p:grpSpPr>
          <p:cxnSp>
            <p:nvCxnSpPr>
              <p:cNvPr id="13" name="Straight Connector 12">
                <a:extLst>
                  <a:ext uri="{FF2B5EF4-FFF2-40B4-BE49-F238E27FC236}">
                    <a16:creationId xmlns:a16="http://schemas.microsoft.com/office/drawing/2014/main" xmlns="" id="{51E36407-137F-7A48-BF83-34D0A72E71EE}"/>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ACFB986-8A64-BE47-AADA-921612D68079}"/>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xmlns="" id="{5457FF29-8150-7A46-9E34-37D72BF2BD85}"/>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10E649C2-6E8B-B94F-A3A4-4FDAC4FB3C25}"/>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8609B511-9275-AD4D-BD67-1C8F6AA2041F}"/>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xmlns="" id="{631282A9-94FA-014B-BB6A-5AA5E88A4A11}"/>
              </a:ext>
            </a:extLst>
          </p:cNvPr>
          <p:cNvGrpSpPr/>
          <p:nvPr userDrawn="1"/>
        </p:nvGrpSpPr>
        <p:grpSpPr>
          <a:xfrm flipH="1">
            <a:off x="1129402" y="6043947"/>
            <a:ext cx="10858824" cy="763929"/>
            <a:chOff x="351971" y="4352113"/>
            <a:chExt cx="10858824" cy="763929"/>
          </a:xfrm>
        </p:grpSpPr>
        <p:grpSp>
          <p:nvGrpSpPr>
            <p:cNvPr id="16" name="Group 15">
              <a:extLst>
                <a:ext uri="{FF2B5EF4-FFF2-40B4-BE49-F238E27FC236}">
                  <a16:creationId xmlns:a16="http://schemas.microsoft.com/office/drawing/2014/main" xmlns="" id="{2540620A-EA72-8F4C-8713-EB04C75D3698}"/>
                </a:ext>
              </a:extLst>
            </p:cNvPr>
            <p:cNvGrpSpPr/>
            <p:nvPr/>
          </p:nvGrpSpPr>
          <p:grpSpPr>
            <a:xfrm>
              <a:off x="351971" y="4352113"/>
              <a:ext cx="10858824" cy="763929"/>
              <a:chOff x="588536" y="4872942"/>
              <a:chExt cx="10858824" cy="763929"/>
            </a:xfrm>
          </p:grpSpPr>
          <p:cxnSp>
            <p:nvCxnSpPr>
              <p:cNvPr id="20" name="Straight Connector 19">
                <a:extLst>
                  <a:ext uri="{FF2B5EF4-FFF2-40B4-BE49-F238E27FC236}">
                    <a16:creationId xmlns:a16="http://schemas.microsoft.com/office/drawing/2014/main" xmlns="" id="{291D2C6C-7C74-E143-9C35-3D5BDDDA82AF}"/>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45657CA1-EB23-724B-956B-CB33A9FE217D}"/>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xmlns="" id="{698B24F1-6447-6349-A2C4-F50339F58E57}"/>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6C529E6D-7D78-304B-9AD9-D8AD812A3D26}"/>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87E8C816-C0EA-3642-B138-C5F4FED38B7D}"/>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39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059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CA80BB-28F9-46A1-8220-C818CF947B9C}" type="datetime1">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84F11-05DE-46DD-B96E-2F7D30FC7F31}" type="slidenum">
              <a:rPr lang="en-US" smtClean="0"/>
              <a:t>‹#›</a:t>
            </a:fld>
            <a:endParaRPr lang="en-US"/>
          </a:p>
        </p:txBody>
      </p:sp>
    </p:spTree>
    <p:extLst>
      <p:ext uri="{BB962C8B-B14F-4D97-AF65-F5344CB8AC3E}">
        <p14:creationId xmlns:p14="http://schemas.microsoft.com/office/powerpoint/2010/main" val="358481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A0319F-EB16-449E-B64A-9D4A5E478AE4}" type="datetime1">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D84F11-05DE-46DD-B96E-2F7D30FC7F31}" type="slidenum">
              <a:rPr lang="en-US" smtClean="0"/>
              <a:t>‹#›</a:t>
            </a:fld>
            <a:endParaRPr lang="en-US"/>
          </a:p>
        </p:txBody>
      </p:sp>
    </p:spTree>
    <p:extLst>
      <p:ext uri="{BB962C8B-B14F-4D97-AF65-F5344CB8AC3E}">
        <p14:creationId xmlns:p14="http://schemas.microsoft.com/office/powerpoint/2010/main" val="207784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53D0D5-AC0D-4616-9136-56702C9189BE}" type="datetime1">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D84F11-05DE-46DD-B96E-2F7D30FC7F31}" type="slidenum">
              <a:rPr lang="en-US" smtClean="0"/>
              <a:t>‹#›</a:t>
            </a:fld>
            <a:endParaRPr lang="en-US"/>
          </a:p>
        </p:txBody>
      </p:sp>
    </p:spTree>
    <p:extLst>
      <p:ext uri="{BB962C8B-B14F-4D97-AF65-F5344CB8AC3E}">
        <p14:creationId xmlns:p14="http://schemas.microsoft.com/office/powerpoint/2010/main" val="126315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B46654-F7FE-47CF-82DA-D18CA6053838}" type="datetime1">
              <a:rPr lang="en-US" smtClean="0"/>
              <a:t>6/7/2019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D84F11-05DE-46DD-B96E-2F7D30FC7F31}" type="slidenum">
              <a:rPr lang="en-US" smtClean="0"/>
              <a:t>‹#›</a:t>
            </a:fld>
            <a:endParaRPr lang="en-US" dirty="0"/>
          </a:p>
        </p:txBody>
      </p:sp>
    </p:spTree>
    <p:extLst>
      <p:ext uri="{BB962C8B-B14F-4D97-AF65-F5344CB8AC3E}">
        <p14:creationId xmlns:p14="http://schemas.microsoft.com/office/powerpoint/2010/main" val="2268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684B9-C94F-4193-8356-985F0ACFABDA}" type="datetime1">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902513" y="6216247"/>
            <a:ext cx="2743200" cy="365125"/>
          </a:xfrm>
        </p:spPr>
        <p:txBody>
          <a:bodyPr/>
          <a:lstStyle/>
          <a:p>
            <a:fld id="{60D84F11-05DE-46DD-B96E-2F7D30FC7F31}" type="slidenum">
              <a:rPr lang="en-US" smtClean="0"/>
              <a:t>‹#›</a:t>
            </a:fld>
            <a:endParaRPr lang="en-US" dirty="0"/>
          </a:p>
        </p:txBody>
      </p:sp>
      <p:sp>
        <p:nvSpPr>
          <p:cNvPr id="6" name="Rectangle 5">
            <a:extLst>
              <a:ext uri="{FF2B5EF4-FFF2-40B4-BE49-F238E27FC236}">
                <a16:creationId xmlns:a16="http://schemas.microsoft.com/office/drawing/2014/main" xmlns="" id="{C7B12A46-B4A0-4B4E-9467-041C2243CB3D}"/>
              </a:ext>
            </a:extLst>
          </p:cNvPr>
          <p:cNvSpPr/>
          <p:nvPr userDrawn="1"/>
        </p:nvSpPr>
        <p:spPr>
          <a:xfrm>
            <a:off x="0" y="4861560"/>
            <a:ext cx="3246120" cy="19964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xmlns="" id="{631282A9-94FA-014B-BB6A-5AA5E88A4A11}"/>
              </a:ext>
            </a:extLst>
          </p:cNvPr>
          <p:cNvGrpSpPr/>
          <p:nvPr userDrawn="1"/>
        </p:nvGrpSpPr>
        <p:grpSpPr>
          <a:xfrm flipH="1">
            <a:off x="1129402" y="6043947"/>
            <a:ext cx="10858824" cy="763929"/>
            <a:chOff x="351971" y="4352113"/>
            <a:chExt cx="10858824" cy="763929"/>
          </a:xfrm>
        </p:grpSpPr>
        <p:grpSp>
          <p:nvGrpSpPr>
            <p:cNvPr id="8" name="Group 7">
              <a:extLst>
                <a:ext uri="{FF2B5EF4-FFF2-40B4-BE49-F238E27FC236}">
                  <a16:creationId xmlns:a16="http://schemas.microsoft.com/office/drawing/2014/main" xmlns="" id="{2540620A-EA72-8F4C-8713-EB04C75D3698}"/>
                </a:ext>
              </a:extLst>
            </p:cNvPr>
            <p:cNvGrpSpPr/>
            <p:nvPr/>
          </p:nvGrpSpPr>
          <p:grpSpPr>
            <a:xfrm>
              <a:off x="351971" y="4352113"/>
              <a:ext cx="10858824" cy="763929"/>
              <a:chOff x="588536" y="4872942"/>
              <a:chExt cx="10858824" cy="763929"/>
            </a:xfrm>
          </p:grpSpPr>
          <p:cxnSp>
            <p:nvCxnSpPr>
              <p:cNvPr id="12" name="Straight Connector 11">
                <a:extLst>
                  <a:ext uri="{FF2B5EF4-FFF2-40B4-BE49-F238E27FC236}">
                    <a16:creationId xmlns:a16="http://schemas.microsoft.com/office/drawing/2014/main" xmlns="" id="{291D2C6C-7C74-E143-9C35-3D5BDDDA82AF}"/>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45657CA1-EB23-724B-956B-CB33A9FE217D}"/>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xmlns="" id="{698B24F1-6447-6349-A2C4-F50339F58E57}"/>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6C529E6D-7D78-304B-9AD9-D8AD812A3D26}"/>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87E8C816-C0EA-3642-B138-C5F4FED38B7D}"/>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8976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4D9DD-7114-453A-8158-BF8F261FEA16}" type="datetime1">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84F11-05DE-46DD-B96E-2F7D30FC7F31}" type="slidenum">
              <a:rPr lang="en-US" smtClean="0"/>
              <a:t>‹#›</a:t>
            </a:fld>
            <a:endParaRPr lang="en-US"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6832" y="5155698"/>
            <a:ext cx="2879281" cy="1553457"/>
          </a:xfrm>
          <a:prstGeom prst="rect">
            <a:avLst/>
          </a:prstGeom>
        </p:spPr>
      </p:pic>
    </p:spTree>
    <p:extLst>
      <p:ext uri="{BB962C8B-B14F-4D97-AF65-F5344CB8AC3E}">
        <p14:creationId xmlns:p14="http://schemas.microsoft.com/office/powerpoint/2010/main" val="105337597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l" defTabSz="914400" rtl="0" eaLnBrk="1" latinLnBrk="0" hangingPunct="1">
        <a:lnSpc>
          <a:spcPct val="90000"/>
        </a:lnSpc>
        <a:spcBef>
          <a:spcPct val="0"/>
        </a:spcBef>
        <a:buNone/>
        <a:defRPr sz="3200" b="1" i="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674938"/>
          </a:xfrm>
        </p:spPr>
        <p:txBody>
          <a:bodyPr>
            <a:normAutofit/>
          </a:bodyPr>
          <a:lstStyle/>
          <a:p>
            <a:r>
              <a:rPr lang="en-US" i="0" dirty="0">
                <a:solidFill>
                  <a:schemeClr val="tx1">
                    <a:lumMod val="65000"/>
                    <a:lumOff val="35000"/>
                  </a:schemeClr>
                </a:solidFill>
                <a:latin typeface="+mn-lt"/>
              </a:rPr>
              <a:t>Ontario Growth &amp; Yield</a:t>
            </a:r>
            <a:br>
              <a:rPr lang="en-US" i="0" dirty="0">
                <a:solidFill>
                  <a:schemeClr val="tx1">
                    <a:lumMod val="65000"/>
                    <a:lumOff val="35000"/>
                  </a:schemeClr>
                </a:solidFill>
                <a:latin typeface="+mn-lt"/>
              </a:rPr>
            </a:br>
            <a:r>
              <a:rPr lang="en-US" i="0" dirty="0">
                <a:solidFill>
                  <a:schemeClr val="tx1">
                    <a:lumMod val="65000"/>
                    <a:lumOff val="35000"/>
                  </a:schemeClr>
                </a:solidFill>
                <a:latin typeface="+mn-lt"/>
              </a:rPr>
              <a:t>Status and Needs</a:t>
            </a:r>
            <a:br>
              <a:rPr lang="en-US" i="0" dirty="0">
                <a:solidFill>
                  <a:schemeClr val="tx1">
                    <a:lumMod val="65000"/>
                    <a:lumOff val="35000"/>
                  </a:schemeClr>
                </a:solidFill>
                <a:latin typeface="+mn-lt"/>
              </a:rPr>
            </a:br>
            <a:r>
              <a:rPr lang="en-US" i="0" dirty="0">
                <a:solidFill>
                  <a:schemeClr val="tx1">
                    <a:lumMod val="65000"/>
                    <a:lumOff val="35000"/>
                  </a:schemeClr>
                </a:solidFill>
                <a:latin typeface="+mn-lt"/>
              </a:rPr>
              <a:t>Final Report</a:t>
            </a:r>
          </a:p>
        </p:txBody>
      </p:sp>
      <p:sp>
        <p:nvSpPr>
          <p:cNvPr id="3" name="Subtitle 2"/>
          <p:cNvSpPr>
            <a:spLocks noGrp="1"/>
          </p:cNvSpPr>
          <p:nvPr>
            <p:ph type="subTitle" idx="1"/>
          </p:nvPr>
        </p:nvSpPr>
        <p:spPr>
          <a:xfrm>
            <a:off x="1524000" y="3924300"/>
            <a:ext cx="9144000" cy="1333500"/>
          </a:xfrm>
        </p:spPr>
        <p:txBody>
          <a:bodyPr/>
          <a:lstStyle/>
          <a:p>
            <a:r>
              <a:rPr lang="en-US" dirty="0">
                <a:solidFill>
                  <a:schemeClr val="tx1">
                    <a:lumMod val="65000"/>
                    <a:lumOff val="35000"/>
                  </a:schemeClr>
                </a:solidFill>
              </a:rPr>
              <a:t>June 2019</a:t>
            </a:r>
          </a:p>
        </p:txBody>
      </p:sp>
    </p:spTree>
    <p:extLst>
      <p:ext uri="{BB962C8B-B14F-4D97-AF65-F5344CB8AC3E}">
        <p14:creationId xmlns:p14="http://schemas.microsoft.com/office/powerpoint/2010/main" val="1994283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a:extLst>
              <a:ext uri="{FF2B5EF4-FFF2-40B4-BE49-F238E27FC236}">
                <a16:creationId xmlns:a16="http://schemas.microsoft.com/office/drawing/2014/main" xmlns="" id="{E45E0D56-FE4D-5045-A714-15BC86BDF0BA}"/>
              </a:ext>
            </a:extLst>
          </p:cNvPr>
          <p:cNvSpPr/>
          <p:nvPr/>
        </p:nvSpPr>
        <p:spPr>
          <a:xfrm>
            <a:off x="1602524" y="1356725"/>
            <a:ext cx="2133726" cy="3528582"/>
          </a:xfrm>
          <a:prstGeom prst="rightArrow">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6" name="Oval 5">
            <a:extLst>
              <a:ext uri="{FF2B5EF4-FFF2-40B4-BE49-F238E27FC236}">
                <a16:creationId xmlns:a16="http://schemas.microsoft.com/office/drawing/2014/main" xmlns="" id="{8948353C-AA67-F84C-B990-6D85EC19801E}"/>
              </a:ext>
            </a:extLst>
          </p:cNvPr>
          <p:cNvSpPr/>
          <p:nvPr/>
        </p:nvSpPr>
        <p:spPr>
          <a:xfrm>
            <a:off x="563991" y="2401016"/>
            <a:ext cx="1440000" cy="1440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p:txBody>
      </p:sp>
      <p:sp>
        <p:nvSpPr>
          <p:cNvPr id="8" name="Right Arrow 7">
            <a:extLst>
              <a:ext uri="{FF2B5EF4-FFF2-40B4-BE49-F238E27FC236}">
                <a16:creationId xmlns:a16="http://schemas.microsoft.com/office/drawing/2014/main" xmlns="" id="{2513BFEE-78A7-C047-9870-222A31D9C9CB}"/>
              </a:ext>
            </a:extLst>
          </p:cNvPr>
          <p:cNvSpPr/>
          <p:nvPr/>
        </p:nvSpPr>
        <p:spPr>
          <a:xfrm>
            <a:off x="4786216" y="1358813"/>
            <a:ext cx="2133726" cy="3528582"/>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9" name="Oval 8">
            <a:extLst>
              <a:ext uri="{FF2B5EF4-FFF2-40B4-BE49-F238E27FC236}">
                <a16:creationId xmlns:a16="http://schemas.microsoft.com/office/drawing/2014/main" xmlns="" id="{D4BEC0B1-A4D1-5B43-AC78-ABEC36DA953F}"/>
              </a:ext>
            </a:extLst>
          </p:cNvPr>
          <p:cNvSpPr/>
          <p:nvPr/>
        </p:nvSpPr>
        <p:spPr>
          <a:xfrm>
            <a:off x="3747683" y="2403104"/>
            <a:ext cx="1440000" cy="1440000"/>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p:txBody>
      </p:sp>
      <p:sp>
        <p:nvSpPr>
          <p:cNvPr id="12" name="Right Arrow 11">
            <a:extLst>
              <a:ext uri="{FF2B5EF4-FFF2-40B4-BE49-F238E27FC236}">
                <a16:creationId xmlns:a16="http://schemas.microsoft.com/office/drawing/2014/main" xmlns="" id="{929E0AEC-7BB2-F14F-9A38-EAA4F37AE0BE}"/>
              </a:ext>
            </a:extLst>
          </p:cNvPr>
          <p:cNvSpPr/>
          <p:nvPr/>
        </p:nvSpPr>
        <p:spPr>
          <a:xfrm>
            <a:off x="7980346" y="1358813"/>
            <a:ext cx="2133726" cy="3528582"/>
          </a:xfrm>
          <a:prstGeom prst="rightArrow">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13" name="Oval 12">
            <a:extLst>
              <a:ext uri="{FF2B5EF4-FFF2-40B4-BE49-F238E27FC236}">
                <a16:creationId xmlns:a16="http://schemas.microsoft.com/office/drawing/2014/main" xmlns="" id="{D8DDAE65-01B9-7C40-AEDD-39480C53543D}"/>
              </a:ext>
            </a:extLst>
          </p:cNvPr>
          <p:cNvSpPr/>
          <p:nvPr/>
        </p:nvSpPr>
        <p:spPr>
          <a:xfrm>
            <a:off x="6941813" y="2403104"/>
            <a:ext cx="1440000" cy="1440000"/>
          </a:xfrm>
          <a:prstGeom prst="ellipse">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6">
                  <a:lumMod val="50000"/>
                </a:schemeClr>
              </a:solidFill>
            </a:endParaRPr>
          </a:p>
        </p:txBody>
      </p:sp>
      <p:sp>
        <p:nvSpPr>
          <p:cNvPr id="14" name="Oval 13">
            <a:extLst>
              <a:ext uri="{FF2B5EF4-FFF2-40B4-BE49-F238E27FC236}">
                <a16:creationId xmlns:a16="http://schemas.microsoft.com/office/drawing/2014/main" xmlns="" id="{0EF20449-9F2C-3C49-BD83-64A91C4F9D18}"/>
              </a:ext>
            </a:extLst>
          </p:cNvPr>
          <p:cNvSpPr/>
          <p:nvPr/>
        </p:nvSpPr>
        <p:spPr>
          <a:xfrm>
            <a:off x="10175609" y="2405192"/>
            <a:ext cx="1440000" cy="1440000"/>
          </a:xfrm>
          <a:prstGeom prst="ellipse">
            <a:avLst/>
          </a:prstGeom>
          <a:solidFill>
            <a:schemeClr val="accent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6">
                  <a:lumMod val="50000"/>
                </a:schemeClr>
              </a:solidFill>
            </a:endParaRPr>
          </a:p>
        </p:txBody>
      </p:sp>
      <p:sp>
        <p:nvSpPr>
          <p:cNvPr id="15" name="TextBox 14">
            <a:extLst>
              <a:ext uri="{FF2B5EF4-FFF2-40B4-BE49-F238E27FC236}">
                <a16:creationId xmlns:a16="http://schemas.microsoft.com/office/drawing/2014/main" xmlns="" id="{9A7D1BC3-A425-2D4A-BDA4-71713E122C00}"/>
              </a:ext>
            </a:extLst>
          </p:cNvPr>
          <p:cNvSpPr txBox="1"/>
          <p:nvPr/>
        </p:nvSpPr>
        <p:spPr>
          <a:xfrm>
            <a:off x="535332" y="2955840"/>
            <a:ext cx="1440000" cy="400110"/>
          </a:xfrm>
          <a:prstGeom prst="rect">
            <a:avLst/>
          </a:prstGeom>
          <a:noFill/>
        </p:spPr>
        <p:txBody>
          <a:bodyPr wrap="square" rtlCol="0">
            <a:spAutoFit/>
          </a:bodyPr>
          <a:lstStyle/>
          <a:p>
            <a:pPr algn="ctr"/>
            <a:r>
              <a:rPr lang="en-US" sz="2000" b="1" dirty="0">
                <a:solidFill>
                  <a:schemeClr val="accent6">
                    <a:lumMod val="50000"/>
                  </a:schemeClr>
                </a:solidFill>
              </a:rPr>
              <a:t>Inventory</a:t>
            </a:r>
          </a:p>
        </p:txBody>
      </p:sp>
      <p:sp>
        <p:nvSpPr>
          <p:cNvPr id="16" name="TextBox 15">
            <a:extLst>
              <a:ext uri="{FF2B5EF4-FFF2-40B4-BE49-F238E27FC236}">
                <a16:creationId xmlns:a16="http://schemas.microsoft.com/office/drawing/2014/main" xmlns="" id="{48244E12-C616-0348-9A78-F5F812CBA9E7}"/>
              </a:ext>
            </a:extLst>
          </p:cNvPr>
          <p:cNvSpPr txBox="1"/>
          <p:nvPr/>
        </p:nvSpPr>
        <p:spPr>
          <a:xfrm>
            <a:off x="7061510" y="2955840"/>
            <a:ext cx="1227551" cy="400110"/>
          </a:xfrm>
          <a:prstGeom prst="rect">
            <a:avLst/>
          </a:prstGeom>
          <a:noFill/>
        </p:spPr>
        <p:txBody>
          <a:bodyPr wrap="square" rtlCol="0">
            <a:spAutoFit/>
          </a:bodyPr>
          <a:lstStyle/>
          <a:p>
            <a:pPr algn="ctr"/>
            <a:r>
              <a:rPr lang="en-US" sz="2000" b="1" dirty="0">
                <a:solidFill>
                  <a:schemeClr val="accent4">
                    <a:lumMod val="50000"/>
                  </a:schemeClr>
                </a:solidFill>
              </a:rPr>
              <a:t>Planning</a:t>
            </a:r>
          </a:p>
        </p:txBody>
      </p:sp>
      <p:sp>
        <p:nvSpPr>
          <p:cNvPr id="17" name="TextBox 16">
            <a:extLst>
              <a:ext uri="{FF2B5EF4-FFF2-40B4-BE49-F238E27FC236}">
                <a16:creationId xmlns:a16="http://schemas.microsoft.com/office/drawing/2014/main" xmlns="" id="{F9CD58A4-C079-F244-A587-A48C7EE9D5DA}"/>
              </a:ext>
            </a:extLst>
          </p:cNvPr>
          <p:cNvSpPr txBox="1"/>
          <p:nvPr/>
        </p:nvSpPr>
        <p:spPr>
          <a:xfrm>
            <a:off x="10175609" y="2955840"/>
            <a:ext cx="1440000" cy="400110"/>
          </a:xfrm>
          <a:prstGeom prst="rect">
            <a:avLst/>
          </a:prstGeom>
          <a:noFill/>
        </p:spPr>
        <p:txBody>
          <a:bodyPr wrap="square" rtlCol="0">
            <a:spAutoFit/>
          </a:bodyPr>
          <a:lstStyle/>
          <a:p>
            <a:pPr algn="ctr"/>
            <a:r>
              <a:rPr lang="en-US" sz="2000" b="1" dirty="0">
                <a:solidFill>
                  <a:schemeClr val="accent2">
                    <a:lumMod val="50000"/>
                  </a:schemeClr>
                </a:solidFill>
              </a:rPr>
              <a:t>Operations</a:t>
            </a:r>
          </a:p>
        </p:txBody>
      </p:sp>
      <p:sp>
        <p:nvSpPr>
          <p:cNvPr id="18" name="TextBox 17">
            <a:extLst>
              <a:ext uri="{FF2B5EF4-FFF2-40B4-BE49-F238E27FC236}">
                <a16:creationId xmlns:a16="http://schemas.microsoft.com/office/drawing/2014/main" xmlns="" id="{C493448D-A0FB-C34E-A308-DD2E6FCC957F}"/>
              </a:ext>
            </a:extLst>
          </p:cNvPr>
          <p:cNvSpPr txBox="1"/>
          <p:nvPr/>
        </p:nvSpPr>
        <p:spPr>
          <a:xfrm>
            <a:off x="3765606" y="2955840"/>
            <a:ext cx="1440000" cy="400110"/>
          </a:xfrm>
          <a:prstGeom prst="rect">
            <a:avLst/>
          </a:prstGeom>
          <a:noFill/>
        </p:spPr>
        <p:txBody>
          <a:bodyPr wrap="square" rtlCol="0">
            <a:spAutoFit/>
          </a:bodyPr>
          <a:lstStyle/>
          <a:p>
            <a:pPr algn="ctr"/>
            <a:r>
              <a:rPr lang="en-US" sz="2000" b="1" dirty="0">
                <a:solidFill>
                  <a:schemeClr val="accent5">
                    <a:lumMod val="50000"/>
                  </a:schemeClr>
                </a:solidFill>
              </a:rPr>
              <a:t>MIST</a:t>
            </a:r>
          </a:p>
        </p:txBody>
      </p:sp>
      <p:sp>
        <p:nvSpPr>
          <p:cNvPr id="23" name="TextBox 22">
            <a:extLst>
              <a:ext uri="{FF2B5EF4-FFF2-40B4-BE49-F238E27FC236}">
                <a16:creationId xmlns:a16="http://schemas.microsoft.com/office/drawing/2014/main" xmlns="" id="{97A198E6-F5A2-5C43-9749-33C04F43FB80}"/>
              </a:ext>
            </a:extLst>
          </p:cNvPr>
          <p:cNvSpPr txBox="1"/>
          <p:nvPr/>
        </p:nvSpPr>
        <p:spPr>
          <a:xfrm>
            <a:off x="8374703" y="2493258"/>
            <a:ext cx="1628978" cy="369332"/>
          </a:xfrm>
          <a:prstGeom prst="rect">
            <a:avLst/>
          </a:prstGeom>
          <a:noFill/>
        </p:spPr>
        <p:txBody>
          <a:bodyPr wrap="square" rtlCol="0">
            <a:spAutoFit/>
          </a:bodyPr>
          <a:lstStyle/>
          <a:p>
            <a:r>
              <a:rPr lang="en-US" b="1" dirty="0">
                <a:solidFill>
                  <a:schemeClr val="accent4">
                    <a:lumMod val="50000"/>
                  </a:schemeClr>
                </a:solidFill>
              </a:rPr>
              <a:t> </a:t>
            </a:r>
          </a:p>
        </p:txBody>
      </p:sp>
      <p:sp>
        <p:nvSpPr>
          <p:cNvPr id="2" name="Title 1"/>
          <p:cNvSpPr>
            <a:spLocks noGrp="1"/>
          </p:cNvSpPr>
          <p:nvPr>
            <p:ph type="title"/>
          </p:nvPr>
        </p:nvSpPr>
        <p:spPr/>
        <p:txBody>
          <a:bodyPr/>
          <a:lstStyle/>
          <a:p>
            <a:r>
              <a:rPr lang="en-US" i="1" dirty="0">
                <a:solidFill>
                  <a:schemeClr val="tx1">
                    <a:lumMod val="65000"/>
                    <a:lumOff val="35000"/>
                  </a:schemeClr>
                </a:solidFill>
                <a:latin typeface="+mn-lt"/>
              </a:rPr>
              <a:t>Uncertainty in the planning process</a:t>
            </a:r>
          </a:p>
        </p:txBody>
      </p:sp>
      <p:sp>
        <p:nvSpPr>
          <p:cNvPr id="3" name="Slide Number Placeholder 2"/>
          <p:cNvSpPr>
            <a:spLocks noGrp="1"/>
          </p:cNvSpPr>
          <p:nvPr>
            <p:ph type="sldNum" sz="quarter" idx="12"/>
          </p:nvPr>
        </p:nvSpPr>
        <p:spPr/>
        <p:txBody>
          <a:bodyPr/>
          <a:lstStyle/>
          <a:p>
            <a:fld id="{60D84F11-05DE-46DD-B96E-2F7D30FC7F31}" type="slidenum">
              <a:rPr lang="en-US" smtClean="0"/>
              <a:t>10</a:t>
            </a:fld>
            <a:endParaRPr lang="en-US"/>
          </a:p>
        </p:txBody>
      </p:sp>
      <p:grpSp>
        <p:nvGrpSpPr>
          <p:cNvPr id="25" name="Group 24"/>
          <p:cNvGrpSpPr/>
          <p:nvPr/>
        </p:nvGrpSpPr>
        <p:grpSpPr>
          <a:xfrm>
            <a:off x="793439" y="4341428"/>
            <a:ext cx="723439" cy="1154520"/>
            <a:chOff x="1028168" y="3195798"/>
            <a:chExt cx="723439" cy="1154520"/>
          </a:xfrm>
        </p:grpSpPr>
        <p:cxnSp>
          <p:nvCxnSpPr>
            <p:cNvPr id="26" name="Straight Arrow Connector 25"/>
            <p:cNvCxnSpPr/>
            <p:nvPr/>
          </p:nvCxnSpPr>
          <p:spPr>
            <a:xfrm flipH="1">
              <a:off x="1389888" y="3195798"/>
              <a:ext cx="2802" cy="75441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CFC990A3-B782-B24A-8E44-58C24D268AA6}"/>
                </a:ext>
              </a:extLst>
            </p:cNvPr>
            <p:cNvSpPr txBox="1"/>
            <p:nvPr/>
          </p:nvSpPr>
          <p:spPr>
            <a:xfrm>
              <a:off x="1028168" y="3950208"/>
              <a:ext cx="723439" cy="400110"/>
            </a:xfrm>
            <a:prstGeom prst="rect">
              <a:avLst/>
            </a:prstGeom>
            <a:noFill/>
            <a:ln>
              <a:noFill/>
            </a:ln>
          </p:spPr>
          <p:txBody>
            <a:bodyPr wrap="square" rtlCol="0">
              <a:spAutoFit/>
            </a:bodyPr>
            <a:lstStyle/>
            <a:p>
              <a:r>
                <a:rPr lang="en-US" sz="2000" dirty="0"/>
                <a:t>Error</a:t>
              </a:r>
            </a:p>
          </p:txBody>
        </p:sp>
      </p:grpSp>
      <p:grpSp>
        <p:nvGrpSpPr>
          <p:cNvPr id="44" name="Group 43"/>
          <p:cNvGrpSpPr/>
          <p:nvPr/>
        </p:nvGrpSpPr>
        <p:grpSpPr>
          <a:xfrm>
            <a:off x="3189236" y="4229111"/>
            <a:ext cx="1672366" cy="1154520"/>
            <a:chOff x="2415945" y="3195798"/>
            <a:chExt cx="1672366" cy="1154520"/>
          </a:xfrm>
        </p:grpSpPr>
        <p:grpSp>
          <p:nvGrpSpPr>
            <p:cNvPr id="45" name="Group 44"/>
            <p:cNvGrpSpPr/>
            <p:nvPr/>
          </p:nvGrpSpPr>
          <p:grpSpPr>
            <a:xfrm>
              <a:off x="3364872" y="3195798"/>
              <a:ext cx="723439" cy="1154520"/>
              <a:chOff x="1028168" y="3195798"/>
              <a:chExt cx="723439" cy="1154520"/>
            </a:xfrm>
          </p:grpSpPr>
          <p:cxnSp>
            <p:nvCxnSpPr>
              <p:cNvPr id="47" name="Straight Arrow Connector 46"/>
              <p:cNvCxnSpPr/>
              <p:nvPr/>
            </p:nvCxnSpPr>
            <p:spPr>
              <a:xfrm flipH="1">
                <a:off x="1389888" y="3195798"/>
                <a:ext cx="2802" cy="75441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CFC990A3-B782-B24A-8E44-58C24D268AA6}"/>
                  </a:ext>
                </a:extLst>
              </p:cNvPr>
              <p:cNvSpPr txBox="1"/>
              <p:nvPr/>
            </p:nvSpPr>
            <p:spPr>
              <a:xfrm>
                <a:off x="1028168" y="3950208"/>
                <a:ext cx="723439" cy="400110"/>
              </a:xfrm>
              <a:prstGeom prst="rect">
                <a:avLst/>
              </a:prstGeom>
              <a:noFill/>
              <a:ln>
                <a:noFill/>
              </a:ln>
            </p:spPr>
            <p:txBody>
              <a:bodyPr wrap="square" rtlCol="0">
                <a:spAutoFit/>
              </a:bodyPr>
              <a:lstStyle/>
              <a:p>
                <a:r>
                  <a:rPr lang="en-US" sz="2000" dirty="0"/>
                  <a:t>Error</a:t>
                </a:r>
              </a:p>
            </p:txBody>
          </p:sp>
        </p:grpSp>
        <p:sp>
          <p:nvSpPr>
            <p:cNvPr id="46" name="TextBox 45">
              <a:extLst>
                <a:ext uri="{FF2B5EF4-FFF2-40B4-BE49-F238E27FC236}">
                  <a16:creationId xmlns:a16="http://schemas.microsoft.com/office/drawing/2014/main" xmlns="" id="{CFC990A3-B782-B24A-8E44-58C24D268AA6}"/>
                </a:ext>
              </a:extLst>
            </p:cNvPr>
            <p:cNvSpPr txBox="1"/>
            <p:nvPr/>
          </p:nvSpPr>
          <p:spPr>
            <a:xfrm>
              <a:off x="2415945" y="3950208"/>
              <a:ext cx="723439" cy="400110"/>
            </a:xfrm>
            <a:prstGeom prst="rect">
              <a:avLst/>
            </a:prstGeom>
            <a:noFill/>
            <a:ln>
              <a:noFill/>
            </a:ln>
          </p:spPr>
          <p:txBody>
            <a:bodyPr wrap="square" rtlCol="0">
              <a:spAutoFit/>
            </a:bodyPr>
            <a:lstStyle/>
            <a:p>
              <a:r>
                <a:rPr lang="en-US" sz="2000" dirty="0"/>
                <a:t>+</a:t>
              </a:r>
            </a:p>
          </p:txBody>
        </p:sp>
      </p:grpSp>
      <p:grpSp>
        <p:nvGrpSpPr>
          <p:cNvPr id="49" name="Group 48"/>
          <p:cNvGrpSpPr/>
          <p:nvPr/>
        </p:nvGrpSpPr>
        <p:grpSpPr>
          <a:xfrm>
            <a:off x="6338071" y="4255021"/>
            <a:ext cx="1672366" cy="1154520"/>
            <a:chOff x="2415945" y="3195798"/>
            <a:chExt cx="1672366" cy="1154520"/>
          </a:xfrm>
        </p:grpSpPr>
        <p:grpSp>
          <p:nvGrpSpPr>
            <p:cNvPr id="50" name="Group 49"/>
            <p:cNvGrpSpPr/>
            <p:nvPr/>
          </p:nvGrpSpPr>
          <p:grpSpPr>
            <a:xfrm>
              <a:off x="3364872" y="3195798"/>
              <a:ext cx="723439" cy="1154520"/>
              <a:chOff x="1028168" y="3195798"/>
              <a:chExt cx="723439" cy="1154520"/>
            </a:xfrm>
          </p:grpSpPr>
          <p:cxnSp>
            <p:nvCxnSpPr>
              <p:cNvPr id="52" name="Straight Arrow Connector 51"/>
              <p:cNvCxnSpPr/>
              <p:nvPr/>
            </p:nvCxnSpPr>
            <p:spPr>
              <a:xfrm flipH="1">
                <a:off x="1389888" y="3195798"/>
                <a:ext cx="2802" cy="75441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CFC990A3-B782-B24A-8E44-58C24D268AA6}"/>
                  </a:ext>
                </a:extLst>
              </p:cNvPr>
              <p:cNvSpPr txBox="1"/>
              <p:nvPr/>
            </p:nvSpPr>
            <p:spPr>
              <a:xfrm>
                <a:off x="1028168" y="3950208"/>
                <a:ext cx="723439" cy="400110"/>
              </a:xfrm>
              <a:prstGeom prst="rect">
                <a:avLst/>
              </a:prstGeom>
              <a:noFill/>
              <a:ln>
                <a:noFill/>
              </a:ln>
            </p:spPr>
            <p:txBody>
              <a:bodyPr wrap="square" rtlCol="0">
                <a:spAutoFit/>
              </a:bodyPr>
              <a:lstStyle/>
              <a:p>
                <a:r>
                  <a:rPr lang="en-US" sz="2000" dirty="0"/>
                  <a:t>Error</a:t>
                </a:r>
              </a:p>
            </p:txBody>
          </p:sp>
        </p:grpSp>
        <p:sp>
          <p:nvSpPr>
            <p:cNvPr id="51" name="TextBox 50">
              <a:extLst>
                <a:ext uri="{FF2B5EF4-FFF2-40B4-BE49-F238E27FC236}">
                  <a16:creationId xmlns:a16="http://schemas.microsoft.com/office/drawing/2014/main" xmlns="" id="{CFC990A3-B782-B24A-8E44-58C24D268AA6}"/>
                </a:ext>
              </a:extLst>
            </p:cNvPr>
            <p:cNvSpPr txBox="1"/>
            <p:nvPr/>
          </p:nvSpPr>
          <p:spPr>
            <a:xfrm>
              <a:off x="2415945" y="3950208"/>
              <a:ext cx="723439" cy="400110"/>
            </a:xfrm>
            <a:prstGeom prst="rect">
              <a:avLst/>
            </a:prstGeom>
            <a:noFill/>
            <a:ln>
              <a:noFill/>
            </a:ln>
          </p:spPr>
          <p:txBody>
            <a:bodyPr wrap="square" rtlCol="0">
              <a:spAutoFit/>
            </a:bodyPr>
            <a:lstStyle/>
            <a:p>
              <a:r>
                <a:rPr lang="en-US" sz="2000" dirty="0"/>
                <a:t>+</a:t>
              </a:r>
            </a:p>
          </p:txBody>
        </p:sp>
      </p:grpSp>
      <p:grpSp>
        <p:nvGrpSpPr>
          <p:cNvPr id="54" name="Group 53"/>
          <p:cNvGrpSpPr/>
          <p:nvPr/>
        </p:nvGrpSpPr>
        <p:grpSpPr>
          <a:xfrm>
            <a:off x="8877088" y="4463394"/>
            <a:ext cx="3091533" cy="707886"/>
            <a:chOff x="8906256" y="3876412"/>
            <a:chExt cx="3091533" cy="707886"/>
          </a:xfrm>
        </p:grpSpPr>
        <p:cxnSp>
          <p:nvCxnSpPr>
            <p:cNvPr id="55" name="Straight Arrow Connector 54"/>
            <p:cNvCxnSpPr/>
            <p:nvPr/>
          </p:nvCxnSpPr>
          <p:spPr>
            <a:xfrm flipV="1">
              <a:off x="8906256" y="4153261"/>
              <a:ext cx="1075944" cy="858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xmlns="" id="{CFC990A3-B782-B24A-8E44-58C24D268AA6}"/>
                </a:ext>
              </a:extLst>
            </p:cNvPr>
            <p:cNvSpPr txBox="1"/>
            <p:nvPr/>
          </p:nvSpPr>
          <p:spPr>
            <a:xfrm>
              <a:off x="10491837" y="3876412"/>
              <a:ext cx="1505952" cy="707886"/>
            </a:xfrm>
            <a:prstGeom prst="rect">
              <a:avLst/>
            </a:prstGeom>
            <a:noFill/>
            <a:ln>
              <a:noFill/>
            </a:ln>
          </p:spPr>
          <p:txBody>
            <a:bodyPr wrap="square" rtlCol="0">
              <a:spAutoFit/>
            </a:bodyPr>
            <a:lstStyle/>
            <a:p>
              <a:r>
                <a:rPr lang="en-US" sz="2000" dirty="0"/>
                <a:t>Cumulative Error</a:t>
              </a:r>
            </a:p>
          </p:txBody>
        </p:sp>
      </p:grpSp>
    </p:spTree>
    <p:extLst>
      <p:ext uri="{BB962C8B-B14F-4D97-AF65-F5344CB8AC3E}">
        <p14:creationId xmlns:p14="http://schemas.microsoft.com/office/powerpoint/2010/main" val="388258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Text Box 4"/>
          <p:cNvSpPr txBox="1">
            <a:spLocks noChangeArrowheads="1"/>
          </p:cNvSpPr>
          <p:nvPr/>
        </p:nvSpPr>
        <p:spPr bwMode="auto">
          <a:xfrm>
            <a:off x="5087343" y="685800"/>
            <a:ext cx="91082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a:t>Po</a:t>
            </a:r>
            <a:r>
              <a:rPr lang="en-US" altLang="en-US" baseline="-25000"/>
              <a:t>10</a:t>
            </a:r>
          </a:p>
          <a:p>
            <a:pPr algn="ctr"/>
            <a:r>
              <a:rPr lang="en-US" altLang="en-US"/>
              <a:t>82-1-18</a:t>
            </a:r>
          </a:p>
          <a:p>
            <a:pPr algn="ctr"/>
            <a:r>
              <a:rPr lang="en-US" altLang="en-US"/>
              <a:t>0.8</a:t>
            </a:r>
          </a:p>
        </p:txBody>
      </p:sp>
      <p:sp>
        <p:nvSpPr>
          <p:cNvPr id="190469" name="Line 5"/>
          <p:cNvSpPr>
            <a:spLocks noChangeShapeType="1"/>
          </p:cNvSpPr>
          <p:nvPr/>
        </p:nvSpPr>
        <p:spPr bwMode="auto">
          <a:xfrm>
            <a:off x="6324600" y="1295400"/>
            <a:ext cx="914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04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81000"/>
            <a:ext cx="2895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471" name="Line 7"/>
          <p:cNvSpPr>
            <a:spLocks noChangeShapeType="1"/>
          </p:cNvSpPr>
          <p:nvPr/>
        </p:nvSpPr>
        <p:spPr bwMode="auto">
          <a:xfrm>
            <a:off x="8915400" y="2133600"/>
            <a:ext cx="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0474" name="Picture 10" descr="C:\cfs\thinning_wksp\po_5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533400"/>
            <a:ext cx="2590800" cy="1727200"/>
          </a:xfrm>
          <a:prstGeom prst="rect">
            <a:avLst/>
          </a:prstGeom>
          <a:noFill/>
          <a:extLst>
            <a:ext uri="{909E8E84-426E-40DD-AFC4-6F175D3DCCD1}">
              <a14:hiddenFill xmlns:a14="http://schemas.microsoft.com/office/drawing/2010/main">
                <a:solidFill>
                  <a:srgbClr val="FFFFFF"/>
                </a:solidFill>
              </a14:hiddenFill>
            </a:ext>
          </a:extLst>
        </p:spPr>
      </p:pic>
      <p:sp>
        <p:nvSpPr>
          <p:cNvPr id="190467" name="Line 3"/>
          <p:cNvSpPr>
            <a:spLocks noChangeShapeType="1"/>
          </p:cNvSpPr>
          <p:nvPr/>
        </p:nvSpPr>
        <p:spPr bwMode="auto">
          <a:xfrm>
            <a:off x="3962400" y="1295400"/>
            <a:ext cx="914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0475" name="Picture 11" descr="C:\My Documents\My Pictures\dad_39_ford_sm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2895601"/>
            <a:ext cx="2952750" cy="1622425"/>
          </a:xfrm>
          <a:prstGeom prst="rect">
            <a:avLst/>
          </a:prstGeom>
          <a:noFill/>
          <a:extLst>
            <a:ext uri="{909E8E84-426E-40DD-AFC4-6F175D3DCCD1}">
              <a14:hiddenFill xmlns:a14="http://schemas.microsoft.com/office/drawing/2010/main">
                <a:solidFill>
                  <a:srgbClr val="FFFFFF"/>
                </a:solidFill>
              </a14:hiddenFill>
            </a:ext>
          </a:extLst>
        </p:spPr>
      </p:pic>
      <p:sp>
        <p:nvSpPr>
          <p:cNvPr id="190476" name="Line 12"/>
          <p:cNvSpPr>
            <a:spLocks noChangeShapeType="1"/>
          </p:cNvSpPr>
          <p:nvPr/>
        </p:nvSpPr>
        <p:spPr bwMode="auto">
          <a:xfrm flipH="1" flipV="1">
            <a:off x="5791200" y="3657600"/>
            <a:ext cx="16002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0477" name="Picture 13" descr="C:\My Documents\My Pictures\mod_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2895601"/>
            <a:ext cx="2628900" cy="1597025"/>
          </a:xfrm>
          <a:prstGeom prst="rect">
            <a:avLst/>
          </a:prstGeom>
          <a:noFill/>
          <a:extLst>
            <a:ext uri="{909E8E84-426E-40DD-AFC4-6F175D3DCCD1}">
              <a14:hiddenFill xmlns:a14="http://schemas.microsoft.com/office/drawing/2010/main">
                <a:solidFill>
                  <a:srgbClr val="FFFFFF"/>
                </a:solidFill>
              </a14:hiddenFill>
            </a:ext>
          </a:extLst>
        </p:spPr>
      </p:pic>
      <p:sp>
        <p:nvSpPr>
          <p:cNvPr id="190478" name="Line 14"/>
          <p:cNvSpPr>
            <a:spLocks noChangeShapeType="1"/>
          </p:cNvSpPr>
          <p:nvPr/>
        </p:nvSpPr>
        <p:spPr bwMode="auto">
          <a:xfrm>
            <a:off x="4343400" y="4495800"/>
            <a:ext cx="1219200" cy="1371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0479" name="Picture 15" descr="C:\My Documents\My Pictures\end_stop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1" y="4876800"/>
            <a:ext cx="1541463"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0D84F11-05DE-46DD-B96E-2F7D30FC7F31}" type="slidenum">
              <a:rPr lang="en-US" smtClean="0"/>
              <a:t>11</a:t>
            </a:fld>
            <a:endParaRPr lang="en-US" dirty="0"/>
          </a:p>
        </p:txBody>
      </p:sp>
    </p:spTree>
    <p:extLst>
      <p:ext uri="{BB962C8B-B14F-4D97-AF65-F5344CB8AC3E}">
        <p14:creationId xmlns:p14="http://schemas.microsoft.com/office/powerpoint/2010/main" val="38612580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04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046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904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1904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04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19047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904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499"/>
                                          </p:stCondLst>
                                        </p:cTn>
                                        <p:tgtEl>
                                          <p:spTgt spid="19047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047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499"/>
                                          </p:stCondLst>
                                        </p:cTn>
                                        <p:tgtEl>
                                          <p:spTgt spid="190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autoUpdateAnimBg="0"/>
      <p:bldP spid="190469" grpId="0" animBg="1"/>
      <p:bldP spid="190471" grpId="0" animBg="1"/>
      <p:bldP spid="190467" grpId="0" animBg="1"/>
      <p:bldP spid="190476" grpId="0" animBg="1"/>
      <p:bldP spid="1904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a:extLst>
              <a:ext uri="{FF2B5EF4-FFF2-40B4-BE49-F238E27FC236}">
                <a16:creationId xmlns:a16="http://schemas.microsoft.com/office/drawing/2014/main" xmlns="" id="{E45E0D56-FE4D-5045-A714-15BC86BDF0BA}"/>
              </a:ext>
            </a:extLst>
          </p:cNvPr>
          <p:cNvSpPr/>
          <p:nvPr/>
        </p:nvSpPr>
        <p:spPr>
          <a:xfrm>
            <a:off x="1613542" y="1276273"/>
            <a:ext cx="2133726" cy="3528582"/>
          </a:xfrm>
          <a:prstGeom prst="rightArrow">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6" name="Oval 5">
            <a:extLst>
              <a:ext uri="{FF2B5EF4-FFF2-40B4-BE49-F238E27FC236}">
                <a16:creationId xmlns:a16="http://schemas.microsoft.com/office/drawing/2014/main" xmlns="" id="{8948353C-AA67-F84C-B990-6D85EC19801E}"/>
              </a:ext>
            </a:extLst>
          </p:cNvPr>
          <p:cNvSpPr/>
          <p:nvPr/>
        </p:nvSpPr>
        <p:spPr>
          <a:xfrm>
            <a:off x="575009" y="2320564"/>
            <a:ext cx="1440000" cy="1440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p:txBody>
      </p:sp>
      <p:sp>
        <p:nvSpPr>
          <p:cNvPr id="8" name="Right Arrow 7">
            <a:extLst>
              <a:ext uri="{FF2B5EF4-FFF2-40B4-BE49-F238E27FC236}">
                <a16:creationId xmlns:a16="http://schemas.microsoft.com/office/drawing/2014/main" xmlns="" id="{2513BFEE-78A7-C047-9870-222A31D9C9CB}"/>
              </a:ext>
            </a:extLst>
          </p:cNvPr>
          <p:cNvSpPr/>
          <p:nvPr/>
        </p:nvSpPr>
        <p:spPr>
          <a:xfrm>
            <a:off x="4797234" y="1278361"/>
            <a:ext cx="2133726" cy="3528582"/>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9" name="Oval 8">
            <a:extLst>
              <a:ext uri="{FF2B5EF4-FFF2-40B4-BE49-F238E27FC236}">
                <a16:creationId xmlns:a16="http://schemas.microsoft.com/office/drawing/2014/main" xmlns="" id="{D4BEC0B1-A4D1-5B43-AC78-ABEC36DA953F}"/>
              </a:ext>
            </a:extLst>
          </p:cNvPr>
          <p:cNvSpPr/>
          <p:nvPr/>
        </p:nvSpPr>
        <p:spPr>
          <a:xfrm>
            <a:off x="3758701" y="2322652"/>
            <a:ext cx="1440000" cy="1440000"/>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p:txBody>
      </p:sp>
      <p:sp>
        <p:nvSpPr>
          <p:cNvPr id="12" name="Right Arrow 11">
            <a:extLst>
              <a:ext uri="{FF2B5EF4-FFF2-40B4-BE49-F238E27FC236}">
                <a16:creationId xmlns:a16="http://schemas.microsoft.com/office/drawing/2014/main" xmlns="" id="{929E0AEC-7BB2-F14F-9A38-EAA4F37AE0BE}"/>
              </a:ext>
            </a:extLst>
          </p:cNvPr>
          <p:cNvSpPr/>
          <p:nvPr/>
        </p:nvSpPr>
        <p:spPr>
          <a:xfrm>
            <a:off x="7991364" y="1278361"/>
            <a:ext cx="2133726" cy="3528582"/>
          </a:xfrm>
          <a:prstGeom prst="rightArrow">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13" name="Oval 12">
            <a:extLst>
              <a:ext uri="{FF2B5EF4-FFF2-40B4-BE49-F238E27FC236}">
                <a16:creationId xmlns:a16="http://schemas.microsoft.com/office/drawing/2014/main" xmlns="" id="{D8DDAE65-01B9-7C40-AEDD-39480C53543D}"/>
              </a:ext>
            </a:extLst>
          </p:cNvPr>
          <p:cNvSpPr/>
          <p:nvPr/>
        </p:nvSpPr>
        <p:spPr>
          <a:xfrm>
            <a:off x="6952831" y="2322652"/>
            <a:ext cx="1440000" cy="1440000"/>
          </a:xfrm>
          <a:prstGeom prst="ellipse">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6">
                  <a:lumMod val="50000"/>
                </a:schemeClr>
              </a:solidFill>
            </a:endParaRPr>
          </a:p>
        </p:txBody>
      </p:sp>
      <p:sp>
        <p:nvSpPr>
          <p:cNvPr id="14" name="Oval 13">
            <a:extLst>
              <a:ext uri="{FF2B5EF4-FFF2-40B4-BE49-F238E27FC236}">
                <a16:creationId xmlns:a16="http://schemas.microsoft.com/office/drawing/2014/main" xmlns="" id="{0EF20449-9F2C-3C49-BD83-64A91C4F9D18}"/>
              </a:ext>
            </a:extLst>
          </p:cNvPr>
          <p:cNvSpPr/>
          <p:nvPr/>
        </p:nvSpPr>
        <p:spPr>
          <a:xfrm>
            <a:off x="10186627" y="2324740"/>
            <a:ext cx="1440000" cy="1440000"/>
          </a:xfrm>
          <a:prstGeom prst="ellipse">
            <a:avLst/>
          </a:prstGeom>
          <a:solidFill>
            <a:schemeClr val="accent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6">
                  <a:lumMod val="50000"/>
                </a:schemeClr>
              </a:solidFill>
            </a:endParaRPr>
          </a:p>
        </p:txBody>
      </p:sp>
      <p:sp>
        <p:nvSpPr>
          <p:cNvPr id="15" name="TextBox 14">
            <a:extLst>
              <a:ext uri="{FF2B5EF4-FFF2-40B4-BE49-F238E27FC236}">
                <a16:creationId xmlns:a16="http://schemas.microsoft.com/office/drawing/2014/main" xmlns="" id="{9A7D1BC3-A425-2D4A-BDA4-71713E122C00}"/>
              </a:ext>
            </a:extLst>
          </p:cNvPr>
          <p:cNvSpPr txBox="1"/>
          <p:nvPr/>
        </p:nvSpPr>
        <p:spPr>
          <a:xfrm>
            <a:off x="539519" y="2820976"/>
            <a:ext cx="1440000" cy="400110"/>
          </a:xfrm>
          <a:prstGeom prst="rect">
            <a:avLst/>
          </a:prstGeom>
          <a:noFill/>
        </p:spPr>
        <p:txBody>
          <a:bodyPr wrap="square" rtlCol="0">
            <a:spAutoFit/>
          </a:bodyPr>
          <a:lstStyle/>
          <a:p>
            <a:pPr algn="ctr"/>
            <a:r>
              <a:rPr lang="en-US" sz="2000" b="1" dirty="0">
                <a:solidFill>
                  <a:schemeClr val="accent6">
                    <a:lumMod val="50000"/>
                  </a:schemeClr>
                </a:solidFill>
              </a:rPr>
              <a:t>Inventory</a:t>
            </a:r>
          </a:p>
        </p:txBody>
      </p:sp>
      <p:sp>
        <p:nvSpPr>
          <p:cNvPr id="16" name="TextBox 15">
            <a:extLst>
              <a:ext uri="{FF2B5EF4-FFF2-40B4-BE49-F238E27FC236}">
                <a16:creationId xmlns:a16="http://schemas.microsoft.com/office/drawing/2014/main" xmlns="" id="{48244E12-C616-0348-9A78-F5F812CBA9E7}"/>
              </a:ext>
            </a:extLst>
          </p:cNvPr>
          <p:cNvSpPr txBox="1"/>
          <p:nvPr/>
        </p:nvSpPr>
        <p:spPr>
          <a:xfrm>
            <a:off x="7030559" y="2820976"/>
            <a:ext cx="1227551" cy="400110"/>
          </a:xfrm>
          <a:prstGeom prst="rect">
            <a:avLst/>
          </a:prstGeom>
          <a:noFill/>
        </p:spPr>
        <p:txBody>
          <a:bodyPr wrap="square" rtlCol="0">
            <a:spAutoFit/>
          </a:bodyPr>
          <a:lstStyle/>
          <a:p>
            <a:pPr algn="ctr"/>
            <a:r>
              <a:rPr lang="en-US" sz="2000" b="1" dirty="0">
                <a:solidFill>
                  <a:schemeClr val="accent4">
                    <a:lumMod val="50000"/>
                  </a:schemeClr>
                </a:solidFill>
              </a:rPr>
              <a:t>SFMM</a:t>
            </a:r>
          </a:p>
        </p:txBody>
      </p:sp>
      <p:sp>
        <p:nvSpPr>
          <p:cNvPr id="17" name="TextBox 16">
            <a:extLst>
              <a:ext uri="{FF2B5EF4-FFF2-40B4-BE49-F238E27FC236}">
                <a16:creationId xmlns:a16="http://schemas.microsoft.com/office/drawing/2014/main" xmlns="" id="{F9CD58A4-C079-F244-A587-A48C7EE9D5DA}"/>
              </a:ext>
            </a:extLst>
          </p:cNvPr>
          <p:cNvSpPr txBox="1"/>
          <p:nvPr/>
        </p:nvSpPr>
        <p:spPr>
          <a:xfrm>
            <a:off x="10186627" y="2820976"/>
            <a:ext cx="1440000" cy="400110"/>
          </a:xfrm>
          <a:prstGeom prst="rect">
            <a:avLst/>
          </a:prstGeom>
          <a:noFill/>
        </p:spPr>
        <p:txBody>
          <a:bodyPr wrap="square" rtlCol="0">
            <a:spAutoFit/>
          </a:bodyPr>
          <a:lstStyle/>
          <a:p>
            <a:pPr algn="ctr"/>
            <a:r>
              <a:rPr lang="en-US" sz="2000" b="1" dirty="0">
                <a:solidFill>
                  <a:schemeClr val="accent2">
                    <a:lumMod val="50000"/>
                  </a:schemeClr>
                </a:solidFill>
              </a:rPr>
              <a:t>Operations</a:t>
            </a:r>
          </a:p>
        </p:txBody>
      </p:sp>
      <p:sp>
        <p:nvSpPr>
          <p:cNvPr id="18" name="TextBox 17">
            <a:extLst>
              <a:ext uri="{FF2B5EF4-FFF2-40B4-BE49-F238E27FC236}">
                <a16:creationId xmlns:a16="http://schemas.microsoft.com/office/drawing/2014/main" xmlns="" id="{C493448D-A0FB-C34E-A308-DD2E6FCC957F}"/>
              </a:ext>
            </a:extLst>
          </p:cNvPr>
          <p:cNvSpPr txBox="1"/>
          <p:nvPr/>
        </p:nvSpPr>
        <p:spPr>
          <a:xfrm>
            <a:off x="3770732" y="2820976"/>
            <a:ext cx="1440000" cy="400110"/>
          </a:xfrm>
          <a:prstGeom prst="rect">
            <a:avLst/>
          </a:prstGeom>
          <a:noFill/>
        </p:spPr>
        <p:txBody>
          <a:bodyPr wrap="square" rtlCol="0">
            <a:spAutoFit/>
          </a:bodyPr>
          <a:lstStyle/>
          <a:p>
            <a:pPr algn="ctr"/>
            <a:r>
              <a:rPr lang="en-US" sz="2000" b="1" dirty="0">
                <a:solidFill>
                  <a:schemeClr val="accent5">
                    <a:lumMod val="50000"/>
                  </a:schemeClr>
                </a:solidFill>
              </a:rPr>
              <a:t>MIST</a:t>
            </a:r>
          </a:p>
        </p:txBody>
      </p:sp>
      <p:sp>
        <p:nvSpPr>
          <p:cNvPr id="23" name="TextBox 22">
            <a:extLst>
              <a:ext uri="{FF2B5EF4-FFF2-40B4-BE49-F238E27FC236}">
                <a16:creationId xmlns:a16="http://schemas.microsoft.com/office/drawing/2014/main" xmlns="" id="{97A198E6-F5A2-5C43-9749-33C04F43FB80}"/>
              </a:ext>
            </a:extLst>
          </p:cNvPr>
          <p:cNvSpPr txBox="1"/>
          <p:nvPr/>
        </p:nvSpPr>
        <p:spPr>
          <a:xfrm>
            <a:off x="8385721" y="2412806"/>
            <a:ext cx="1628978" cy="369332"/>
          </a:xfrm>
          <a:prstGeom prst="rect">
            <a:avLst/>
          </a:prstGeom>
          <a:noFill/>
        </p:spPr>
        <p:txBody>
          <a:bodyPr wrap="square" rtlCol="0">
            <a:spAutoFit/>
          </a:bodyPr>
          <a:lstStyle/>
          <a:p>
            <a:r>
              <a:rPr lang="en-US" b="1" dirty="0">
                <a:solidFill>
                  <a:schemeClr val="accent4">
                    <a:lumMod val="50000"/>
                  </a:schemeClr>
                </a:solidFill>
              </a:rPr>
              <a:t> </a:t>
            </a:r>
          </a:p>
        </p:txBody>
      </p:sp>
      <p:sp>
        <p:nvSpPr>
          <p:cNvPr id="2" name="Title 1"/>
          <p:cNvSpPr>
            <a:spLocks noGrp="1"/>
          </p:cNvSpPr>
          <p:nvPr>
            <p:ph type="title"/>
          </p:nvPr>
        </p:nvSpPr>
        <p:spPr/>
        <p:txBody>
          <a:bodyPr/>
          <a:lstStyle/>
          <a:p>
            <a:r>
              <a:rPr lang="en-US" i="1" dirty="0">
                <a:solidFill>
                  <a:schemeClr val="tx1">
                    <a:lumMod val="65000"/>
                    <a:lumOff val="35000"/>
                  </a:schemeClr>
                </a:solidFill>
                <a:latin typeface="+mn-lt"/>
              </a:rPr>
              <a:t>How does the system work?</a:t>
            </a:r>
          </a:p>
        </p:txBody>
      </p:sp>
      <p:sp>
        <p:nvSpPr>
          <p:cNvPr id="3" name="Slide Number Placeholder 2"/>
          <p:cNvSpPr>
            <a:spLocks noGrp="1"/>
          </p:cNvSpPr>
          <p:nvPr>
            <p:ph type="sldNum" sz="quarter" idx="12"/>
          </p:nvPr>
        </p:nvSpPr>
        <p:spPr/>
        <p:txBody>
          <a:bodyPr/>
          <a:lstStyle/>
          <a:p>
            <a:fld id="{60D84F11-05DE-46DD-B96E-2F7D30FC7F31}" type="slidenum">
              <a:rPr lang="en-US" smtClean="0"/>
              <a:t>12</a:t>
            </a:fld>
            <a:endParaRPr lang="en-US"/>
          </a:p>
        </p:txBody>
      </p:sp>
    </p:spTree>
    <p:extLst>
      <p:ext uri="{BB962C8B-B14F-4D97-AF65-F5344CB8AC3E}">
        <p14:creationId xmlns:p14="http://schemas.microsoft.com/office/powerpoint/2010/main" val="818840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D84F11-05DE-46DD-B96E-2F7D30FC7F31}" type="slidenum">
              <a:rPr lang="en-US" smtClean="0"/>
              <a:t>13</a:t>
            </a:fld>
            <a:endParaRPr lang="en-US"/>
          </a:p>
        </p:txBody>
      </p:sp>
      <p:sp>
        <p:nvSpPr>
          <p:cNvPr id="8" name="TextBox 7">
            <a:extLst>
              <a:ext uri="{FF2B5EF4-FFF2-40B4-BE49-F238E27FC236}">
                <a16:creationId xmlns:a16="http://schemas.microsoft.com/office/drawing/2014/main" xmlns="" id="{75C625DE-2F21-A440-9224-B6DC9F995A54}"/>
              </a:ext>
            </a:extLst>
          </p:cNvPr>
          <p:cNvSpPr txBox="1"/>
          <p:nvPr/>
        </p:nvSpPr>
        <p:spPr>
          <a:xfrm>
            <a:off x="1768964" y="1450625"/>
            <a:ext cx="3158839" cy="400110"/>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a:t>Science &amp; Research Branch</a:t>
            </a:r>
            <a:endParaRPr lang="en-US" sz="2000" b="1" dirty="0"/>
          </a:p>
        </p:txBody>
      </p:sp>
      <p:sp>
        <p:nvSpPr>
          <p:cNvPr id="9" name="TextBox 8">
            <a:extLst>
              <a:ext uri="{FF2B5EF4-FFF2-40B4-BE49-F238E27FC236}">
                <a16:creationId xmlns:a16="http://schemas.microsoft.com/office/drawing/2014/main" xmlns="" id="{75C625DE-2F21-A440-9224-B6DC9F995A54}"/>
              </a:ext>
            </a:extLst>
          </p:cNvPr>
          <p:cNvSpPr txBox="1"/>
          <p:nvPr/>
        </p:nvSpPr>
        <p:spPr>
          <a:xfrm>
            <a:off x="4628217" y="3062063"/>
            <a:ext cx="1240573" cy="954107"/>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BAMS</a:t>
            </a:r>
          </a:p>
          <a:p>
            <a:r>
              <a:rPr lang="en-US" dirty="0">
                <a:solidFill>
                  <a:srgbClr val="C00000"/>
                </a:solidFill>
              </a:rPr>
              <a:t>G&amp;Y field program</a:t>
            </a:r>
          </a:p>
        </p:txBody>
      </p:sp>
      <p:sp>
        <p:nvSpPr>
          <p:cNvPr id="41" name="TextBox 40">
            <a:extLst>
              <a:ext uri="{FF2B5EF4-FFF2-40B4-BE49-F238E27FC236}">
                <a16:creationId xmlns:a16="http://schemas.microsoft.com/office/drawing/2014/main" xmlns="" id="{75C625DE-2F21-A440-9224-B6DC9F995A54}"/>
              </a:ext>
            </a:extLst>
          </p:cNvPr>
          <p:cNvSpPr txBox="1"/>
          <p:nvPr/>
        </p:nvSpPr>
        <p:spPr>
          <a:xfrm>
            <a:off x="6282" y="3090279"/>
            <a:ext cx="1490449" cy="1261884"/>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FRMS</a:t>
            </a:r>
            <a:r>
              <a:rPr lang="en-US" sz="2000" dirty="0"/>
              <a:t> </a:t>
            </a:r>
            <a:r>
              <a:rPr lang="en-US" sz="2000" dirty="0">
                <a:solidFill>
                  <a:srgbClr val="C00000"/>
                </a:solidFill>
              </a:rPr>
              <a:t>Research </a:t>
            </a:r>
          </a:p>
          <a:p>
            <a:r>
              <a:rPr lang="en-US" dirty="0">
                <a:solidFill>
                  <a:srgbClr val="C00000"/>
                </a:solidFill>
              </a:rPr>
              <a:t>Model development</a:t>
            </a:r>
          </a:p>
        </p:txBody>
      </p:sp>
      <p:sp>
        <p:nvSpPr>
          <p:cNvPr id="48" name="TextBox 47">
            <a:extLst>
              <a:ext uri="{FF2B5EF4-FFF2-40B4-BE49-F238E27FC236}">
                <a16:creationId xmlns:a16="http://schemas.microsoft.com/office/drawing/2014/main" xmlns="" id="{75C625DE-2F21-A440-9224-B6DC9F995A54}"/>
              </a:ext>
            </a:extLst>
          </p:cNvPr>
          <p:cNvSpPr txBox="1"/>
          <p:nvPr/>
        </p:nvSpPr>
        <p:spPr>
          <a:xfrm>
            <a:off x="6620727" y="4974060"/>
            <a:ext cx="1586516" cy="954107"/>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NRI</a:t>
            </a:r>
          </a:p>
          <a:p>
            <a:r>
              <a:rPr lang="en-US" dirty="0">
                <a:solidFill>
                  <a:srgbClr val="C00000"/>
                </a:solidFill>
              </a:rPr>
              <a:t>Information management</a:t>
            </a:r>
          </a:p>
        </p:txBody>
      </p:sp>
      <p:cxnSp>
        <p:nvCxnSpPr>
          <p:cNvPr id="55" name="Straight Arrow Connector 54"/>
          <p:cNvCxnSpPr>
            <a:stCxn id="105" idx="0"/>
            <a:endCxn id="8" idx="2"/>
          </p:cNvCxnSpPr>
          <p:nvPr/>
        </p:nvCxnSpPr>
        <p:spPr>
          <a:xfrm flipH="1" flipV="1">
            <a:off x="3348384" y="1850735"/>
            <a:ext cx="3100762" cy="1234356"/>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1" idx="0"/>
            <a:endCxn id="8" idx="2"/>
          </p:cNvCxnSpPr>
          <p:nvPr/>
        </p:nvCxnSpPr>
        <p:spPr>
          <a:xfrm flipV="1">
            <a:off x="751507" y="1850735"/>
            <a:ext cx="2596877" cy="1239544"/>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75C625DE-2F21-A440-9224-B6DC9F995A54}"/>
              </a:ext>
            </a:extLst>
          </p:cNvPr>
          <p:cNvSpPr txBox="1"/>
          <p:nvPr/>
        </p:nvSpPr>
        <p:spPr>
          <a:xfrm>
            <a:off x="1795222" y="489567"/>
            <a:ext cx="3158839" cy="400110"/>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Provincial Services Division</a:t>
            </a:r>
          </a:p>
        </p:txBody>
      </p:sp>
      <p:cxnSp>
        <p:nvCxnSpPr>
          <p:cNvPr id="62" name="Straight Arrow Connector 61"/>
          <p:cNvCxnSpPr>
            <a:stCxn id="8" idx="0"/>
            <a:endCxn id="60" idx="2"/>
          </p:cNvCxnSpPr>
          <p:nvPr/>
        </p:nvCxnSpPr>
        <p:spPr>
          <a:xfrm flipV="1">
            <a:off x="3348384" y="889677"/>
            <a:ext cx="26258" cy="560948"/>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75C625DE-2F21-A440-9224-B6DC9F995A54}"/>
              </a:ext>
            </a:extLst>
          </p:cNvPr>
          <p:cNvSpPr txBox="1"/>
          <p:nvPr/>
        </p:nvSpPr>
        <p:spPr>
          <a:xfrm>
            <a:off x="3374641" y="3072945"/>
            <a:ext cx="1069575" cy="677108"/>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SMBMS</a:t>
            </a:r>
          </a:p>
          <a:p>
            <a:r>
              <a:rPr lang="en-US" dirty="0">
                <a:solidFill>
                  <a:srgbClr val="C00000"/>
                </a:solidFill>
              </a:rPr>
              <a:t>IMF</a:t>
            </a:r>
          </a:p>
        </p:txBody>
      </p:sp>
      <p:cxnSp>
        <p:nvCxnSpPr>
          <p:cNvPr id="78" name="Straight Arrow Connector 77"/>
          <p:cNvCxnSpPr>
            <a:stCxn id="66" idx="0"/>
            <a:endCxn id="8" idx="2"/>
          </p:cNvCxnSpPr>
          <p:nvPr/>
        </p:nvCxnSpPr>
        <p:spPr>
          <a:xfrm flipH="1" flipV="1">
            <a:off x="3348384" y="1850735"/>
            <a:ext cx="561045" cy="1222210"/>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xmlns="" id="{75C625DE-2F21-A440-9224-B6DC9F995A54}"/>
              </a:ext>
            </a:extLst>
          </p:cNvPr>
          <p:cNvSpPr txBox="1"/>
          <p:nvPr/>
        </p:nvSpPr>
        <p:spPr>
          <a:xfrm>
            <a:off x="5021496" y="5049399"/>
            <a:ext cx="1143119" cy="677108"/>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FRI</a:t>
            </a:r>
          </a:p>
          <a:p>
            <a:r>
              <a:rPr lang="en-US" dirty="0">
                <a:solidFill>
                  <a:srgbClr val="C00000"/>
                </a:solidFill>
              </a:rPr>
              <a:t>inventory</a:t>
            </a:r>
          </a:p>
        </p:txBody>
      </p:sp>
      <p:sp>
        <p:nvSpPr>
          <p:cNvPr id="105" name="TextBox 104">
            <a:extLst>
              <a:ext uri="{FF2B5EF4-FFF2-40B4-BE49-F238E27FC236}">
                <a16:creationId xmlns:a16="http://schemas.microsoft.com/office/drawing/2014/main" xmlns="" id="{75C625DE-2F21-A440-9224-B6DC9F995A54}"/>
              </a:ext>
            </a:extLst>
          </p:cNvPr>
          <p:cNvSpPr txBox="1"/>
          <p:nvPr/>
        </p:nvSpPr>
        <p:spPr>
          <a:xfrm>
            <a:off x="6066699" y="3085091"/>
            <a:ext cx="764894" cy="400110"/>
          </a:xfrm>
          <a:prstGeom prst="rect">
            <a:avLst/>
          </a:prstGeom>
          <a:solidFill>
            <a:schemeClr val="accent6">
              <a:lumMod val="40000"/>
              <a:lumOff val="60000"/>
            </a:schemeClr>
          </a:solidFill>
          <a:ln>
            <a:solidFill>
              <a:schemeClr val="accent1">
                <a:lumMod val="75000"/>
              </a:schemeClr>
            </a:solidFill>
          </a:ln>
        </p:spPr>
        <p:txBody>
          <a:bodyPr wrap="square" rtlCol="0">
            <a:spAutoFit/>
          </a:bodyPr>
          <a:lstStyle/>
          <a:p>
            <a:r>
              <a:rPr lang="en-US" sz="2000" b="1" dirty="0"/>
              <a:t>NRIS</a:t>
            </a:r>
          </a:p>
        </p:txBody>
      </p:sp>
      <p:cxnSp>
        <p:nvCxnSpPr>
          <p:cNvPr id="107" name="Straight Arrow Connector 106"/>
          <p:cNvCxnSpPr>
            <a:stCxn id="48" idx="0"/>
            <a:endCxn id="105" idx="2"/>
          </p:cNvCxnSpPr>
          <p:nvPr/>
        </p:nvCxnSpPr>
        <p:spPr>
          <a:xfrm flipH="1" flipV="1">
            <a:off x="6449146" y="3485201"/>
            <a:ext cx="964839" cy="1488859"/>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04" idx="0"/>
            <a:endCxn id="105" idx="2"/>
          </p:cNvCxnSpPr>
          <p:nvPr/>
        </p:nvCxnSpPr>
        <p:spPr>
          <a:xfrm flipV="1">
            <a:off x="5593056" y="3485201"/>
            <a:ext cx="856090" cy="1564198"/>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9" idx="0"/>
            <a:endCxn id="8" idx="2"/>
          </p:cNvCxnSpPr>
          <p:nvPr/>
        </p:nvCxnSpPr>
        <p:spPr>
          <a:xfrm flipH="1" flipV="1">
            <a:off x="3348384" y="1850735"/>
            <a:ext cx="1900120" cy="1211328"/>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27" idx="0"/>
            <a:endCxn id="8" idx="2"/>
          </p:cNvCxnSpPr>
          <p:nvPr/>
        </p:nvCxnSpPr>
        <p:spPr>
          <a:xfrm flipV="1">
            <a:off x="2414247" y="1850735"/>
            <a:ext cx="934137" cy="1222210"/>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xmlns="" id="{75C625DE-2F21-A440-9224-B6DC9F995A54}"/>
              </a:ext>
            </a:extLst>
          </p:cNvPr>
          <p:cNvSpPr txBox="1"/>
          <p:nvPr/>
        </p:nvSpPr>
        <p:spPr>
          <a:xfrm>
            <a:off x="1697253" y="3072945"/>
            <a:ext cx="1433987" cy="1231106"/>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CNFER</a:t>
            </a:r>
          </a:p>
          <a:p>
            <a:r>
              <a:rPr lang="en-US" dirty="0">
                <a:solidFill>
                  <a:srgbClr val="C00000"/>
                </a:solidFill>
              </a:rPr>
              <a:t>Research Model development</a:t>
            </a:r>
          </a:p>
        </p:txBody>
      </p:sp>
    </p:spTree>
    <p:extLst>
      <p:ext uri="{BB962C8B-B14F-4D97-AF65-F5344CB8AC3E}">
        <p14:creationId xmlns:p14="http://schemas.microsoft.com/office/powerpoint/2010/main" val="47574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D84F11-05DE-46DD-B96E-2F7D30FC7F31}" type="slidenum">
              <a:rPr lang="en-US" smtClean="0"/>
              <a:t>14</a:t>
            </a:fld>
            <a:endParaRPr lang="en-US"/>
          </a:p>
        </p:txBody>
      </p:sp>
      <p:sp>
        <p:nvSpPr>
          <p:cNvPr id="8" name="TextBox 7">
            <a:extLst>
              <a:ext uri="{FF2B5EF4-FFF2-40B4-BE49-F238E27FC236}">
                <a16:creationId xmlns:a16="http://schemas.microsoft.com/office/drawing/2014/main" xmlns="" id="{75C625DE-2F21-A440-9224-B6DC9F995A54}"/>
              </a:ext>
            </a:extLst>
          </p:cNvPr>
          <p:cNvSpPr txBox="1"/>
          <p:nvPr/>
        </p:nvSpPr>
        <p:spPr>
          <a:xfrm>
            <a:off x="1768964" y="1450625"/>
            <a:ext cx="3158839" cy="400110"/>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a:t>Science &amp; Research Branch</a:t>
            </a:r>
            <a:endParaRPr lang="en-US" sz="2000" b="1" dirty="0"/>
          </a:p>
        </p:txBody>
      </p:sp>
      <p:sp>
        <p:nvSpPr>
          <p:cNvPr id="9" name="TextBox 8">
            <a:extLst>
              <a:ext uri="{FF2B5EF4-FFF2-40B4-BE49-F238E27FC236}">
                <a16:creationId xmlns:a16="http://schemas.microsoft.com/office/drawing/2014/main" xmlns="" id="{75C625DE-2F21-A440-9224-B6DC9F995A54}"/>
              </a:ext>
            </a:extLst>
          </p:cNvPr>
          <p:cNvSpPr txBox="1"/>
          <p:nvPr/>
        </p:nvSpPr>
        <p:spPr>
          <a:xfrm>
            <a:off x="4628217" y="3062063"/>
            <a:ext cx="1240573" cy="954107"/>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BAMS</a:t>
            </a:r>
          </a:p>
          <a:p>
            <a:r>
              <a:rPr lang="en-US" dirty="0">
                <a:solidFill>
                  <a:srgbClr val="C00000"/>
                </a:solidFill>
              </a:rPr>
              <a:t>G&amp;Y field program</a:t>
            </a:r>
          </a:p>
        </p:txBody>
      </p:sp>
      <p:cxnSp>
        <p:nvCxnSpPr>
          <p:cNvPr id="29" name="Straight Arrow Connector 28"/>
          <p:cNvCxnSpPr>
            <a:stCxn id="80" idx="0"/>
            <a:endCxn id="68" idx="2"/>
          </p:cNvCxnSpPr>
          <p:nvPr/>
        </p:nvCxnSpPr>
        <p:spPr>
          <a:xfrm flipH="1" flipV="1">
            <a:off x="8081226" y="2117589"/>
            <a:ext cx="429191" cy="1000538"/>
          </a:xfrm>
          <a:prstGeom prst="straightConnector1">
            <a:avLst/>
          </a:prstGeom>
          <a:ln w="127000">
            <a:solidFill>
              <a:schemeClr val="accent4">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8" idx="0"/>
            <a:endCxn id="67" idx="2"/>
          </p:cNvCxnSpPr>
          <p:nvPr/>
        </p:nvCxnSpPr>
        <p:spPr>
          <a:xfrm flipH="1" flipV="1">
            <a:off x="8081225" y="855706"/>
            <a:ext cx="1" cy="553997"/>
          </a:xfrm>
          <a:prstGeom prst="straightConnector1">
            <a:avLst/>
          </a:prstGeom>
          <a:ln w="12700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75C625DE-2F21-A440-9224-B6DC9F995A54}"/>
              </a:ext>
            </a:extLst>
          </p:cNvPr>
          <p:cNvSpPr txBox="1"/>
          <p:nvPr/>
        </p:nvSpPr>
        <p:spPr>
          <a:xfrm>
            <a:off x="6282" y="3090279"/>
            <a:ext cx="1490449" cy="1261884"/>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FRMS</a:t>
            </a:r>
            <a:r>
              <a:rPr lang="en-US" sz="2000" dirty="0"/>
              <a:t> </a:t>
            </a:r>
            <a:r>
              <a:rPr lang="en-US" sz="2000" dirty="0">
                <a:solidFill>
                  <a:srgbClr val="C00000"/>
                </a:solidFill>
              </a:rPr>
              <a:t>Research </a:t>
            </a:r>
          </a:p>
          <a:p>
            <a:r>
              <a:rPr lang="en-US" dirty="0">
                <a:solidFill>
                  <a:srgbClr val="C00000"/>
                </a:solidFill>
              </a:rPr>
              <a:t>Model development</a:t>
            </a:r>
          </a:p>
        </p:txBody>
      </p:sp>
      <p:sp>
        <p:nvSpPr>
          <p:cNvPr id="48" name="TextBox 47">
            <a:extLst>
              <a:ext uri="{FF2B5EF4-FFF2-40B4-BE49-F238E27FC236}">
                <a16:creationId xmlns:a16="http://schemas.microsoft.com/office/drawing/2014/main" xmlns="" id="{75C625DE-2F21-A440-9224-B6DC9F995A54}"/>
              </a:ext>
            </a:extLst>
          </p:cNvPr>
          <p:cNvSpPr txBox="1"/>
          <p:nvPr/>
        </p:nvSpPr>
        <p:spPr>
          <a:xfrm>
            <a:off x="6620727" y="4974060"/>
            <a:ext cx="1586516" cy="954107"/>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NRI</a:t>
            </a:r>
          </a:p>
          <a:p>
            <a:r>
              <a:rPr lang="en-US" dirty="0">
                <a:solidFill>
                  <a:srgbClr val="C00000"/>
                </a:solidFill>
              </a:rPr>
              <a:t>Information management</a:t>
            </a:r>
          </a:p>
        </p:txBody>
      </p:sp>
      <p:cxnSp>
        <p:nvCxnSpPr>
          <p:cNvPr id="55" name="Straight Arrow Connector 54"/>
          <p:cNvCxnSpPr>
            <a:stCxn id="105" idx="0"/>
            <a:endCxn id="8" idx="2"/>
          </p:cNvCxnSpPr>
          <p:nvPr/>
        </p:nvCxnSpPr>
        <p:spPr>
          <a:xfrm flipH="1" flipV="1">
            <a:off x="3348384" y="1850735"/>
            <a:ext cx="3100762" cy="1234356"/>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1" idx="0"/>
            <a:endCxn id="8" idx="2"/>
          </p:cNvCxnSpPr>
          <p:nvPr/>
        </p:nvCxnSpPr>
        <p:spPr>
          <a:xfrm flipV="1">
            <a:off x="751507" y="1850735"/>
            <a:ext cx="2596877" cy="1239544"/>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75C625DE-2F21-A440-9224-B6DC9F995A54}"/>
              </a:ext>
            </a:extLst>
          </p:cNvPr>
          <p:cNvSpPr txBox="1"/>
          <p:nvPr/>
        </p:nvSpPr>
        <p:spPr>
          <a:xfrm>
            <a:off x="1795222" y="489567"/>
            <a:ext cx="3158839" cy="400110"/>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Provincial Services Division</a:t>
            </a:r>
          </a:p>
        </p:txBody>
      </p:sp>
      <p:cxnSp>
        <p:nvCxnSpPr>
          <p:cNvPr id="62" name="Straight Arrow Connector 61"/>
          <p:cNvCxnSpPr>
            <a:stCxn id="8" idx="0"/>
            <a:endCxn id="60" idx="2"/>
          </p:cNvCxnSpPr>
          <p:nvPr/>
        </p:nvCxnSpPr>
        <p:spPr>
          <a:xfrm flipV="1">
            <a:off x="3348384" y="889677"/>
            <a:ext cx="26258" cy="560948"/>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75C625DE-2F21-A440-9224-B6DC9F995A54}"/>
              </a:ext>
            </a:extLst>
          </p:cNvPr>
          <p:cNvSpPr txBox="1"/>
          <p:nvPr/>
        </p:nvSpPr>
        <p:spPr>
          <a:xfrm>
            <a:off x="3374641" y="3072945"/>
            <a:ext cx="1069575" cy="677108"/>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SMBMS</a:t>
            </a:r>
          </a:p>
          <a:p>
            <a:r>
              <a:rPr lang="en-US" dirty="0">
                <a:solidFill>
                  <a:srgbClr val="C00000"/>
                </a:solidFill>
              </a:rPr>
              <a:t>IMF</a:t>
            </a:r>
          </a:p>
        </p:txBody>
      </p:sp>
      <p:sp>
        <p:nvSpPr>
          <p:cNvPr id="67" name="TextBox 66">
            <a:extLst>
              <a:ext uri="{FF2B5EF4-FFF2-40B4-BE49-F238E27FC236}">
                <a16:creationId xmlns:a16="http://schemas.microsoft.com/office/drawing/2014/main" xmlns="" id="{75C625DE-2F21-A440-9224-B6DC9F995A54}"/>
              </a:ext>
            </a:extLst>
          </p:cNvPr>
          <p:cNvSpPr txBox="1"/>
          <p:nvPr/>
        </p:nvSpPr>
        <p:spPr>
          <a:xfrm>
            <a:off x="7186958" y="455596"/>
            <a:ext cx="1788534" cy="400110"/>
          </a:xfrm>
          <a:prstGeom prst="rect">
            <a:avLst/>
          </a:prstGeom>
          <a:solidFill>
            <a:schemeClr val="accent4">
              <a:lumMod val="60000"/>
              <a:lumOff val="40000"/>
            </a:schemeClr>
          </a:solidFill>
          <a:ln>
            <a:solidFill>
              <a:schemeClr val="tx1"/>
            </a:solidFill>
          </a:ln>
        </p:spPr>
        <p:txBody>
          <a:bodyPr wrap="square" rtlCol="0">
            <a:spAutoFit/>
          </a:bodyPr>
          <a:lstStyle/>
          <a:p>
            <a:r>
              <a:rPr lang="en-US" sz="2000" b="1" dirty="0"/>
              <a:t>Policy Division</a:t>
            </a:r>
          </a:p>
        </p:txBody>
      </p:sp>
      <p:sp>
        <p:nvSpPr>
          <p:cNvPr id="68" name="TextBox 67">
            <a:extLst>
              <a:ext uri="{FF2B5EF4-FFF2-40B4-BE49-F238E27FC236}">
                <a16:creationId xmlns:a16="http://schemas.microsoft.com/office/drawing/2014/main" xmlns="" id="{75C625DE-2F21-A440-9224-B6DC9F995A54}"/>
              </a:ext>
            </a:extLst>
          </p:cNvPr>
          <p:cNvSpPr txBox="1"/>
          <p:nvPr/>
        </p:nvSpPr>
        <p:spPr>
          <a:xfrm>
            <a:off x="6896965" y="1409703"/>
            <a:ext cx="2368521" cy="707886"/>
          </a:xfrm>
          <a:prstGeom prst="rect">
            <a:avLst/>
          </a:prstGeom>
          <a:solidFill>
            <a:schemeClr val="accent4">
              <a:lumMod val="60000"/>
              <a:lumOff val="40000"/>
            </a:schemeClr>
          </a:solidFill>
          <a:ln>
            <a:solidFill>
              <a:schemeClr val="tx1"/>
            </a:solidFill>
          </a:ln>
        </p:spPr>
        <p:txBody>
          <a:bodyPr wrap="square" rtlCol="0">
            <a:spAutoFit/>
          </a:bodyPr>
          <a:lstStyle/>
          <a:p>
            <a:r>
              <a:rPr lang="en-US" sz="2000" b="1" dirty="0"/>
              <a:t>Crown Forests &amp; Lands Policy Branch</a:t>
            </a:r>
          </a:p>
        </p:txBody>
      </p:sp>
      <p:cxnSp>
        <p:nvCxnSpPr>
          <p:cNvPr id="78" name="Straight Arrow Connector 77"/>
          <p:cNvCxnSpPr>
            <a:stCxn id="66" idx="0"/>
            <a:endCxn id="8" idx="2"/>
          </p:cNvCxnSpPr>
          <p:nvPr/>
        </p:nvCxnSpPr>
        <p:spPr>
          <a:xfrm flipH="1" flipV="1">
            <a:off x="3348384" y="1850735"/>
            <a:ext cx="561045" cy="1222210"/>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75C625DE-2F21-A440-9224-B6DC9F995A54}"/>
              </a:ext>
            </a:extLst>
          </p:cNvPr>
          <p:cNvSpPr txBox="1"/>
          <p:nvPr/>
        </p:nvSpPr>
        <p:spPr>
          <a:xfrm>
            <a:off x="7514980" y="3118127"/>
            <a:ext cx="1990873" cy="1569660"/>
          </a:xfrm>
          <a:prstGeom prst="rect">
            <a:avLst/>
          </a:prstGeom>
          <a:solidFill>
            <a:schemeClr val="accent4">
              <a:lumMod val="60000"/>
              <a:lumOff val="40000"/>
            </a:schemeClr>
          </a:solidFill>
          <a:ln>
            <a:solidFill>
              <a:schemeClr val="tx1"/>
            </a:solidFill>
          </a:ln>
        </p:spPr>
        <p:txBody>
          <a:bodyPr wrap="square" rtlCol="0">
            <a:spAutoFit/>
          </a:bodyPr>
          <a:lstStyle/>
          <a:p>
            <a:r>
              <a:rPr lang="en-US" sz="2000" b="1" dirty="0"/>
              <a:t>Forest Sustainability &amp; Information</a:t>
            </a:r>
          </a:p>
          <a:p>
            <a:r>
              <a:rPr lang="en-US" dirty="0">
                <a:solidFill>
                  <a:srgbClr val="C00000"/>
                </a:solidFill>
              </a:rPr>
              <a:t>Maintaining MIST</a:t>
            </a:r>
          </a:p>
          <a:p>
            <a:r>
              <a:rPr lang="en-US" dirty="0">
                <a:solidFill>
                  <a:srgbClr val="C00000"/>
                </a:solidFill>
              </a:rPr>
              <a:t>SFMM</a:t>
            </a:r>
          </a:p>
        </p:txBody>
      </p:sp>
      <p:sp>
        <p:nvSpPr>
          <p:cNvPr id="81" name="TextBox 80">
            <a:extLst>
              <a:ext uri="{FF2B5EF4-FFF2-40B4-BE49-F238E27FC236}">
                <a16:creationId xmlns:a16="http://schemas.microsoft.com/office/drawing/2014/main" xmlns="" id="{75C625DE-2F21-A440-9224-B6DC9F995A54}"/>
              </a:ext>
            </a:extLst>
          </p:cNvPr>
          <p:cNvSpPr txBox="1"/>
          <p:nvPr/>
        </p:nvSpPr>
        <p:spPr>
          <a:xfrm>
            <a:off x="9635156" y="3111512"/>
            <a:ext cx="2210018" cy="1261884"/>
          </a:xfrm>
          <a:prstGeom prst="rect">
            <a:avLst/>
          </a:prstGeom>
          <a:solidFill>
            <a:schemeClr val="accent4">
              <a:lumMod val="60000"/>
              <a:lumOff val="40000"/>
            </a:schemeClr>
          </a:solidFill>
          <a:ln>
            <a:solidFill>
              <a:schemeClr val="tx1"/>
            </a:solidFill>
          </a:ln>
        </p:spPr>
        <p:txBody>
          <a:bodyPr wrap="square" rtlCol="0">
            <a:spAutoFit/>
          </a:bodyPr>
          <a:lstStyle/>
          <a:p>
            <a:r>
              <a:rPr lang="en-US" sz="2000" b="1" dirty="0"/>
              <a:t>Forest Guides &amp; Silviculture Section</a:t>
            </a:r>
          </a:p>
          <a:p>
            <a:r>
              <a:rPr lang="en-US" dirty="0">
                <a:solidFill>
                  <a:srgbClr val="C00000"/>
                </a:solidFill>
              </a:rPr>
              <a:t>Regen standards</a:t>
            </a:r>
          </a:p>
          <a:p>
            <a:r>
              <a:rPr lang="en-US" dirty="0">
                <a:solidFill>
                  <a:srgbClr val="C00000"/>
                </a:solidFill>
              </a:rPr>
              <a:t>Guides</a:t>
            </a:r>
          </a:p>
        </p:txBody>
      </p:sp>
      <p:sp>
        <p:nvSpPr>
          <p:cNvPr id="104" name="TextBox 103">
            <a:extLst>
              <a:ext uri="{FF2B5EF4-FFF2-40B4-BE49-F238E27FC236}">
                <a16:creationId xmlns:a16="http://schemas.microsoft.com/office/drawing/2014/main" xmlns="" id="{75C625DE-2F21-A440-9224-B6DC9F995A54}"/>
              </a:ext>
            </a:extLst>
          </p:cNvPr>
          <p:cNvSpPr txBox="1"/>
          <p:nvPr/>
        </p:nvSpPr>
        <p:spPr>
          <a:xfrm>
            <a:off x="5021496" y="5049399"/>
            <a:ext cx="1143119" cy="677108"/>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FRI</a:t>
            </a:r>
          </a:p>
          <a:p>
            <a:r>
              <a:rPr lang="en-US" dirty="0">
                <a:solidFill>
                  <a:srgbClr val="C00000"/>
                </a:solidFill>
              </a:rPr>
              <a:t>inventory</a:t>
            </a:r>
          </a:p>
        </p:txBody>
      </p:sp>
      <p:sp>
        <p:nvSpPr>
          <p:cNvPr id="105" name="TextBox 104">
            <a:extLst>
              <a:ext uri="{FF2B5EF4-FFF2-40B4-BE49-F238E27FC236}">
                <a16:creationId xmlns:a16="http://schemas.microsoft.com/office/drawing/2014/main" xmlns="" id="{75C625DE-2F21-A440-9224-B6DC9F995A54}"/>
              </a:ext>
            </a:extLst>
          </p:cNvPr>
          <p:cNvSpPr txBox="1"/>
          <p:nvPr/>
        </p:nvSpPr>
        <p:spPr>
          <a:xfrm>
            <a:off x="6066699" y="3085091"/>
            <a:ext cx="764894" cy="400110"/>
          </a:xfrm>
          <a:prstGeom prst="rect">
            <a:avLst/>
          </a:prstGeom>
          <a:solidFill>
            <a:schemeClr val="accent6">
              <a:lumMod val="40000"/>
              <a:lumOff val="60000"/>
            </a:schemeClr>
          </a:solidFill>
          <a:ln>
            <a:solidFill>
              <a:schemeClr val="accent1">
                <a:lumMod val="75000"/>
              </a:schemeClr>
            </a:solidFill>
          </a:ln>
        </p:spPr>
        <p:txBody>
          <a:bodyPr wrap="square" rtlCol="0">
            <a:spAutoFit/>
          </a:bodyPr>
          <a:lstStyle/>
          <a:p>
            <a:r>
              <a:rPr lang="en-US" sz="2000" b="1" dirty="0"/>
              <a:t>NRIS</a:t>
            </a:r>
          </a:p>
        </p:txBody>
      </p:sp>
      <p:cxnSp>
        <p:nvCxnSpPr>
          <p:cNvPr id="107" name="Straight Arrow Connector 106"/>
          <p:cNvCxnSpPr>
            <a:stCxn id="48" idx="0"/>
            <a:endCxn id="105" idx="2"/>
          </p:cNvCxnSpPr>
          <p:nvPr/>
        </p:nvCxnSpPr>
        <p:spPr>
          <a:xfrm flipH="1" flipV="1">
            <a:off x="6449146" y="3485201"/>
            <a:ext cx="964839" cy="1488859"/>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04" idx="0"/>
            <a:endCxn id="105" idx="2"/>
          </p:cNvCxnSpPr>
          <p:nvPr/>
        </p:nvCxnSpPr>
        <p:spPr>
          <a:xfrm flipV="1">
            <a:off x="5593056" y="3485201"/>
            <a:ext cx="856090" cy="1564198"/>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9" idx="0"/>
            <a:endCxn id="8" idx="2"/>
          </p:cNvCxnSpPr>
          <p:nvPr/>
        </p:nvCxnSpPr>
        <p:spPr>
          <a:xfrm flipH="1" flipV="1">
            <a:off x="3348384" y="1850735"/>
            <a:ext cx="1900120" cy="1211328"/>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27" idx="0"/>
            <a:endCxn id="8" idx="2"/>
          </p:cNvCxnSpPr>
          <p:nvPr/>
        </p:nvCxnSpPr>
        <p:spPr>
          <a:xfrm flipV="1">
            <a:off x="2414247" y="1850735"/>
            <a:ext cx="934137" cy="1222210"/>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xmlns="" id="{75C625DE-2F21-A440-9224-B6DC9F995A54}"/>
              </a:ext>
            </a:extLst>
          </p:cNvPr>
          <p:cNvSpPr txBox="1"/>
          <p:nvPr/>
        </p:nvSpPr>
        <p:spPr>
          <a:xfrm>
            <a:off x="1697253" y="3072945"/>
            <a:ext cx="1433987" cy="1231106"/>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CNFER</a:t>
            </a:r>
          </a:p>
          <a:p>
            <a:r>
              <a:rPr lang="en-US" dirty="0">
                <a:solidFill>
                  <a:srgbClr val="C00000"/>
                </a:solidFill>
              </a:rPr>
              <a:t>Research Model development</a:t>
            </a:r>
          </a:p>
        </p:txBody>
      </p:sp>
      <p:cxnSp>
        <p:nvCxnSpPr>
          <p:cNvPr id="153" name="Straight Arrow Connector 152"/>
          <p:cNvCxnSpPr>
            <a:stCxn id="81" idx="0"/>
            <a:endCxn id="68" idx="2"/>
          </p:cNvCxnSpPr>
          <p:nvPr/>
        </p:nvCxnSpPr>
        <p:spPr>
          <a:xfrm flipH="1" flipV="1">
            <a:off x="8081226" y="2117589"/>
            <a:ext cx="2658939" cy="993923"/>
          </a:xfrm>
          <a:prstGeom prst="straightConnector1">
            <a:avLst/>
          </a:prstGeom>
          <a:ln w="127000">
            <a:solidFill>
              <a:schemeClr val="accent4">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7592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D84F11-05DE-46DD-B96E-2F7D30FC7F31}" type="slidenum">
              <a:rPr lang="en-US" smtClean="0"/>
              <a:t>15</a:t>
            </a:fld>
            <a:endParaRPr lang="en-US"/>
          </a:p>
        </p:txBody>
      </p:sp>
      <p:sp>
        <p:nvSpPr>
          <p:cNvPr id="8" name="TextBox 7">
            <a:extLst>
              <a:ext uri="{FF2B5EF4-FFF2-40B4-BE49-F238E27FC236}">
                <a16:creationId xmlns:a16="http://schemas.microsoft.com/office/drawing/2014/main" xmlns="" id="{75C625DE-2F21-A440-9224-B6DC9F995A54}"/>
              </a:ext>
            </a:extLst>
          </p:cNvPr>
          <p:cNvSpPr txBox="1"/>
          <p:nvPr/>
        </p:nvSpPr>
        <p:spPr>
          <a:xfrm>
            <a:off x="1768964" y="1450625"/>
            <a:ext cx="3158839" cy="400110"/>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a:t>Science &amp; Research Branch</a:t>
            </a:r>
            <a:endParaRPr lang="en-US" sz="2000" b="1" dirty="0"/>
          </a:p>
        </p:txBody>
      </p:sp>
      <p:sp>
        <p:nvSpPr>
          <p:cNvPr id="9" name="TextBox 8">
            <a:extLst>
              <a:ext uri="{FF2B5EF4-FFF2-40B4-BE49-F238E27FC236}">
                <a16:creationId xmlns:a16="http://schemas.microsoft.com/office/drawing/2014/main" xmlns="" id="{75C625DE-2F21-A440-9224-B6DC9F995A54}"/>
              </a:ext>
            </a:extLst>
          </p:cNvPr>
          <p:cNvSpPr txBox="1"/>
          <p:nvPr/>
        </p:nvSpPr>
        <p:spPr>
          <a:xfrm>
            <a:off x="4628217" y="3062063"/>
            <a:ext cx="1240573" cy="954107"/>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BAMS</a:t>
            </a:r>
          </a:p>
          <a:p>
            <a:r>
              <a:rPr lang="en-US" dirty="0">
                <a:solidFill>
                  <a:srgbClr val="C00000"/>
                </a:solidFill>
              </a:rPr>
              <a:t>G&amp;Y field program</a:t>
            </a:r>
          </a:p>
        </p:txBody>
      </p:sp>
      <p:sp>
        <p:nvSpPr>
          <p:cNvPr id="15" name="TextBox 14">
            <a:extLst>
              <a:ext uri="{FF2B5EF4-FFF2-40B4-BE49-F238E27FC236}">
                <a16:creationId xmlns:a16="http://schemas.microsoft.com/office/drawing/2014/main" xmlns="" id="{75C625DE-2F21-A440-9224-B6DC9F995A54}"/>
              </a:ext>
            </a:extLst>
          </p:cNvPr>
          <p:cNvSpPr txBox="1"/>
          <p:nvPr/>
        </p:nvSpPr>
        <p:spPr>
          <a:xfrm>
            <a:off x="9776712" y="489567"/>
            <a:ext cx="2278378" cy="1015663"/>
          </a:xfrm>
          <a:prstGeom prst="rect">
            <a:avLst/>
          </a:prstGeom>
          <a:solidFill>
            <a:schemeClr val="accent2">
              <a:lumMod val="60000"/>
              <a:lumOff val="40000"/>
            </a:schemeClr>
          </a:solidFill>
          <a:ln>
            <a:solidFill>
              <a:schemeClr val="tx1"/>
            </a:solidFill>
          </a:ln>
        </p:spPr>
        <p:txBody>
          <a:bodyPr wrap="square" rtlCol="0">
            <a:spAutoFit/>
          </a:bodyPr>
          <a:lstStyle/>
          <a:p>
            <a:r>
              <a:rPr lang="en-US" sz="2000" b="1" dirty="0"/>
              <a:t>Regional Operations Division</a:t>
            </a:r>
          </a:p>
          <a:p>
            <a:r>
              <a:rPr lang="en-US" dirty="0">
                <a:solidFill>
                  <a:srgbClr val="C00000"/>
                </a:solidFill>
              </a:rPr>
              <a:t>training</a:t>
            </a:r>
          </a:p>
        </p:txBody>
      </p:sp>
      <p:cxnSp>
        <p:nvCxnSpPr>
          <p:cNvPr id="29" name="Straight Arrow Connector 28"/>
          <p:cNvCxnSpPr>
            <a:stCxn id="80" idx="0"/>
            <a:endCxn id="68" idx="2"/>
          </p:cNvCxnSpPr>
          <p:nvPr/>
        </p:nvCxnSpPr>
        <p:spPr>
          <a:xfrm flipH="1" flipV="1">
            <a:off x="8081226" y="2117589"/>
            <a:ext cx="429191" cy="1000538"/>
          </a:xfrm>
          <a:prstGeom prst="straightConnector1">
            <a:avLst/>
          </a:prstGeom>
          <a:ln w="127000">
            <a:solidFill>
              <a:schemeClr val="accent4">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8" idx="0"/>
            <a:endCxn id="67" idx="2"/>
          </p:cNvCxnSpPr>
          <p:nvPr/>
        </p:nvCxnSpPr>
        <p:spPr>
          <a:xfrm flipH="1" flipV="1">
            <a:off x="8081225" y="855706"/>
            <a:ext cx="1" cy="553997"/>
          </a:xfrm>
          <a:prstGeom prst="straightConnector1">
            <a:avLst/>
          </a:prstGeom>
          <a:ln w="12700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75C625DE-2F21-A440-9224-B6DC9F995A54}"/>
              </a:ext>
            </a:extLst>
          </p:cNvPr>
          <p:cNvSpPr txBox="1"/>
          <p:nvPr/>
        </p:nvSpPr>
        <p:spPr>
          <a:xfrm>
            <a:off x="6282" y="3090279"/>
            <a:ext cx="1490449" cy="1261884"/>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FRMS</a:t>
            </a:r>
            <a:r>
              <a:rPr lang="en-US" sz="2000" dirty="0"/>
              <a:t> </a:t>
            </a:r>
            <a:r>
              <a:rPr lang="en-US" sz="2000" dirty="0">
                <a:solidFill>
                  <a:srgbClr val="C00000"/>
                </a:solidFill>
              </a:rPr>
              <a:t>Research </a:t>
            </a:r>
          </a:p>
          <a:p>
            <a:r>
              <a:rPr lang="en-US" dirty="0">
                <a:solidFill>
                  <a:srgbClr val="C00000"/>
                </a:solidFill>
              </a:rPr>
              <a:t>Model development</a:t>
            </a:r>
          </a:p>
        </p:txBody>
      </p:sp>
      <p:sp>
        <p:nvSpPr>
          <p:cNvPr id="48" name="TextBox 47">
            <a:extLst>
              <a:ext uri="{FF2B5EF4-FFF2-40B4-BE49-F238E27FC236}">
                <a16:creationId xmlns:a16="http://schemas.microsoft.com/office/drawing/2014/main" xmlns="" id="{75C625DE-2F21-A440-9224-B6DC9F995A54}"/>
              </a:ext>
            </a:extLst>
          </p:cNvPr>
          <p:cNvSpPr txBox="1"/>
          <p:nvPr/>
        </p:nvSpPr>
        <p:spPr>
          <a:xfrm>
            <a:off x="6620727" y="4974060"/>
            <a:ext cx="1586516" cy="954107"/>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NRI</a:t>
            </a:r>
          </a:p>
          <a:p>
            <a:r>
              <a:rPr lang="en-US" dirty="0">
                <a:solidFill>
                  <a:srgbClr val="C00000"/>
                </a:solidFill>
              </a:rPr>
              <a:t>Information management</a:t>
            </a:r>
          </a:p>
        </p:txBody>
      </p:sp>
      <p:cxnSp>
        <p:nvCxnSpPr>
          <p:cNvPr id="55" name="Straight Arrow Connector 54"/>
          <p:cNvCxnSpPr>
            <a:stCxn id="105" idx="0"/>
            <a:endCxn id="8" idx="2"/>
          </p:cNvCxnSpPr>
          <p:nvPr/>
        </p:nvCxnSpPr>
        <p:spPr>
          <a:xfrm flipH="1" flipV="1">
            <a:off x="3348384" y="1850735"/>
            <a:ext cx="3100762" cy="1234356"/>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1" idx="0"/>
            <a:endCxn id="8" idx="2"/>
          </p:cNvCxnSpPr>
          <p:nvPr/>
        </p:nvCxnSpPr>
        <p:spPr>
          <a:xfrm flipV="1">
            <a:off x="751507" y="1850735"/>
            <a:ext cx="2596877" cy="1239544"/>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75C625DE-2F21-A440-9224-B6DC9F995A54}"/>
              </a:ext>
            </a:extLst>
          </p:cNvPr>
          <p:cNvSpPr txBox="1"/>
          <p:nvPr/>
        </p:nvSpPr>
        <p:spPr>
          <a:xfrm>
            <a:off x="1795222" y="489567"/>
            <a:ext cx="3158839" cy="400110"/>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Provincial Services Division</a:t>
            </a:r>
          </a:p>
        </p:txBody>
      </p:sp>
      <p:cxnSp>
        <p:nvCxnSpPr>
          <p:cNvPr id="62" name="Straight Arrow Connector 61"/>
          <p:cNvCxnSpPr>
            <a:stCxn id="8" idx="0"/>
            <a:endCxn id="60" idx="2"/>
          </p:cNvCxnSpPr>
          <p:nvPr/>
        </p:nvCxnSpPr>
        <p:spPr>
          <a:xfrm flipV="1">
            <a:off x="3348384" y="889677"/>
            <a:ext cx="26258" cy="560948"/>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75C625DE-2F21-A440-9224-B6DC9F995A54}"/>
              </a:ext>
            </a:extLst>
          </p:cNvPr>
          <p:cNvSpPr txBox="1"/>
          <p:nvPr/>
        </p:nvSpPr>
        <p:spPr>
          <a:xfrm>
            <a:off x="3374641" y="3072945"/>
            <a:ext cx="1069575" cy="677108"/>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SMBMS</a:t>
            </a:r>
          </a:p>
          <a:p>
            <a:r>
              <a:rPr lang="en-US" dirty="0">
                <a:solidFill>
                  <a:srgbClr val="C00000"/>
                </a:solidFill>
              </a:rPr>
              <a:t>IMF</a:t>
            </a:r>
          </a:p>
        </p:txBody>
      </p:sp>
      <p:sp>
        <p:nvSpPr>
          <p:cNvPr id="67" name="TextBox 66">
            <a:extLst>
              <a:ext uri="{FF2B5EF4-FFF2-40B4-BE49-F238E27FC236}">
                <a16:creationId xmlns:a16="http://schemas.microsoft.com/office/drawing/2014/main" xmlns="" id="{75C625DE-2F21-A440-9224-B6DC9F995A54}"/>
              </a:ext>
            </a:extLst>
          </p:cNvPr>
          <p:cNvSpPr txBox="1"/>
          <p:nvPr/>
        </p:nvSpPr>
        <p:spPr>
          <a:xfrm>
            <a:off x="7186958" y="455596"/>
            <a:ext cx="1788534" cy="400110"/>
          </a:xfrm>
          <a:prstGeom prst="rect">
            <a:avLst/>
          </a:prstGeom>
          <a:solidFill>
            <a:schemeClr val="accent4">
              <a:lumMod val="60000"/>
              <a:lumOff val="40000"/>
            </a:schemeClr>
          </a:solidFill>
          <a:ln>
            <a:solidFill>
              <a:schemeClr val="tx1"/>
            </a:solidFill>
          </a:ln>
        </p:spPr>
        <p:txBody>
          <a:bodyPr wrap="square" rtlCol="0">
            <a:spAutoFit/>
          </a:bodyPr>
          <a:lstStyle/>
          <a:p>
            <a:r>
              <a:rPr lang="en-US" sz="2000" b="1" dirty="0"/>
              <a:t>Policy Division</a:t>
            </a:r>
          </a:p>
        </p:txBody>
      </p:sp>
      <p:sp>
        <p:nvSpPr>
          <p:cNvPr id="68" name="TextBox 67">
            <a:extLst>
              <a:ext uri="{FF2B5EF4-FFF2-40B4-BE49-F238E27FC236}">
                <a16:creationId xmlns:a16="http://schemas.microsoft.com/office/drawing/2014/main" xmlns="" id="{75C625DE-2F21-A440-9224-B6DC9F995A54}"/>
              </a:ext>
            </a:extLst>
          </p:cNvPr>
          <p:cNvSpPr txBox="1"/>
          <p:nvPr/>
        </p:nvSpPr>
        <p:spPr>
          <a:xfrm>
            <a:off x="6896965" y="1409703"/>
            <a:ext cx="2368521" cy="707886"/>
          </a:xfrm>
          <a:prstGeom prst="rect">
            <a:avLst/>
          </a:prstGeom>
          <a:solidFill>
            <a:schemeClr val="accent4">
              <a:lumMod val="60000"/>
              <a:lumOff val="40000"/>
            </a:schemeClr>
          </a:solidFill>
          <a:ln>
            <a:solidFill>
              <a:schemeClr val="tx1"/>
            </a:solidFill>
          </a:ln>
        </p:spPr>
        <p:txBody>
          <a:bodyPr wrap="square" rtlCol="0">
            <a:spAutoFit/>
          </a:bodyPr>
          <a:lstStyle/>
          <a:p>
            <a:r>
              <a:rPr lang="en-US" sz="2000" b="1" dirty="0"/>
              <a:t>Crown Forests &amp; Lands Policy Branch</a:t>
            </a:r>
          </a:p>
        </p:txBody>
      </p:sp>
      <p:cxnSp>
        <p:nvCxnSpPr>
          <p:cNvPr id="78" name="Straight Arrow Connector 77"/>
          <p:cNvCxnSpPr>
            <a:stCxn id="66" idx="0"/>
            <a:endCxn id="8" idx="2"/>
          </p:cNvCxnSpPr>
          <p:nvPr/>
        </p:nvCxnSpPr>
        <p:spPr>
          <a:xfrm flipH="1" flipV="1">
            <a:off x="3348384" y="1850735"/>
            <a:ext cx="561045" cy="1222210"/>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75C625DE-2F21-A440-9224-B6DC9F995A54}"/>
              </a:ext>
            </a:extLst>
          </p:cNvPr>
          <p:cNvSpPr txBox="1"/>
          <p:nvPr/>
        </p:nvSpPr>
        <p:spPr>
          <a:xfrm>
            <a:off x="7514980" y="3118127"/>
            <a:ext cx="1990873" cy="1569660"/>
          </a:xfrm>
          <a:prstGeom prst="rect">
            <a:avLst/>
          </a:prstGeom>
          <a:solidFill>
            <a:schemeClr val="accent4">
              <a:lumMod val="60000"/>
              <a:lumOff val="40000"/>
            </a:schemeClr>
          </a:solidFill>
          <a:ln>
            <a:solidFill>
              <a:schemeClr val="tx1"/>
            </a:solidFill>
          </a:ln>
        </p:spPr>
        <p:txBody>
          <a:bodyPr wrap="square" rtlCol="0">
            <a:spAutoFit/>
          </a:bodyPr>
          <a:lstStyle/>
          <a:p>
            <a:r>
              <a:rPr lang="en-US" sz="2000" b="1" dirty="0"/>
              <a:t>Forest Sustainability &amp; Information</a:t>
            </a:r>
          </a:p>
          <a:p>
            <a:r>
              <a:rPr lang="en-US" dirty="0">
                <a:solidFill>
                  <a:srgbClr val="C00000"/>
                </a:solidFill>
              </a:rPr>
              <a:t>Maintaining MIST</a:t>
            </a:r>
          </a:p>
          <a:p>
            <a:r>
              <a:rPr lang="en-US" dirty="0">
                <a:solidFill>
                  <a:srgbClr val="C00000"/>
                </a:solidFill>
              </a:rPr>
              <a:t>SFMM</a:t>
            </a:r>
          </a:p>
        </p:txBody>
      </p:sp>
      <p:sp>
        <p:nvSpPr>
          <p:cNvPr id="81" name="TextBox 80">
            <a:extLst>
              <a:ext uri="{FF2B5EF4-FFF2-40B4-BE49-F238E27FC236}">
                <a16:creationId xmlns:a16="http://schemas.microsoft.com/office/drawing/2014/main" xmlns="" id="{75C625DE-2F21-A440-9224-B6DC9F995A54}"/>
              </a:ext>
            </a:extLst>
          </p:cNvPr>
          <p:cNvSpPr txBox="1"/>
          <p:nvPr/>
        </p:nvSpPr>
        <p:spPr>
          <a:xfrm>
            <a:off x="9635156" y="3111512"/>
            <a:ext cx="2210018" cy="1261884"/>
          </a:xfrm>
          <a:prstGeom prst="rect">
            <a:avLst/>
          </a:prstGeom>
          <a:solidFill>
            <a:schemeClr val="accent4">
              <a:lumMod val="60000"/>
              <a:lumOff val="40000"/>
            </a:schemeClr>
          </a:solidFill>
          <a:ln>
            <a:solidFill>
              <a:schemeClr val="tx1"/>
            </a:solidFill>
          </a:ln>
        </p:spPr>
        <p:txBody>
          <a:bodyPr wrap="square" rtlCol="0">
            <a:spAutoFit/>
          </a:bodyPr>
          <a:lstStyle/>
          <a:p>
            <a:r>
              <a:rPr lang="en-US" sz="2000" b="1" dirty="0"/>
              <a:t>Forest Guides &amp; Silviculture Section</a:t>
            </a:r>
          </a:p>
          <a:p>
            <a:r>
              <a:rPr lang="en-US" dirty="0">
                <a:solidFill>
                  <a:srgbClr val="C00000"/>
                </a:solidFill>
              </a:rPr>
              <a:t>Regen standards</a:t>
            </a:r>
          </a:p>
          <a:p>
            <a:r>
              <a:rPr lang="en-US" dirty="0">
                <a:solidFill>
                  <a:srgbClr val="C00000"/>
                </a:solidFill>
              </a:rPr>
              <a:t>Guides</a:t>
            </a:r>
          </a:p>
        </p:txBody>
      </p:sp>
      <p:sp>
        <p:nvSpPr>
          <p:cNvPr id="104" name="TextBox 103">
            <a:extLst>
              <a:ext uri="{FF2B5EF4-FFF2-40B4-BE49-F238E27FC236}">
                <a16:creationId xmlns:a16="http://schemas.microsoft.com/office/drawing/2014/main" xmlns="" id="{75C625DE-2F21-A440-9224-B6DC9F995A54}"/>
              </a:ext>
            </a:extLst>
          </p:cNvPr>
          <p:cNvSpPr txBox="1"/>
          <p:nvPr/>
        </p:nvSpPr>
        <p:spPr>
          <a:xfrm>
            <a:off x="5021496" y="5049399"/>
            <a:ext cx="1143119" cy="677108"/>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FRI</a:t>
            </a:r>
          </a:p>
          <a:p>
            <a:r>
              <a:rPr lang="en-US" dirty="0">
                <a:solidFill>
                  <a:srgbClr val="C00000"/>
                </a:solidFill>
              </a:rPr>
              <a:t>inventory</a:t>
            </a:r>
          </a:p>
        </p:txBody>
      </p:sp>
      <p:sp>
        <p:nvSpPr>
          <p:cNvPr id="105" name="TextBox 104">
            <a:extLst>
              <a:ext uri="{FF2B5EF4-FFF2-40B4-BE49-F238E27FC236}">
                <a16:creationId xmlns:a16="http://schemas.microsoft.com/office/drawing/2014/main" xmlns="" id="{75C625DE-2F21-A440-9224-B6DC9F995A54}"/>
              </a:ext>
            </a:extLst>
          </p:cNvPr>
          <p:cNvSpPr txBox="1"/>
          <p:nvPr/>
        </p:nvSpPr>
        <p:spPr>
          <a:xfrm>
            <a:off x="6066699" y="3085091"/>
            <a:ext cx="764894" cy="400110"/>
          </a:xfrm>
          <a:prstGeom prst="rect">
            <a:avLst/>
          </a:prstGeom>
          <a:solidFill>
            <a:schemeClr val="accent6">
              <a:lumMod val="40000"/>
              <a:lumOff val="60000"/>
            </a:schemeClr>
          </a:solidFill>
          <a:ln>
            <a:solidFill>
              <a:schemeClr val="accent1">
                <a:lumMod val="75000"/>
              </a:schemeClr>
            </a:solidFill>
          </a:ln>
        </p:spPr>
        <p:txBody>
          <a:bodyPr wrap="square" rtlCol="0">
            <a:spAutoFit/>
          </a:bodyPr>
          <a:lstStyle/>
          <a:p>
            <a:r>
              <a:rPr lang="en-US" sz="2000" b="1" dirty="0"/>
              <a:t>NRIS</a:t>
            </a:r>
          </a:p>
        </p:txBody>
      </p:sp>
      <p:cxnSp>
        <p:nvCxnSpPr>
          <p:cNvPr id="107" name="Straight Arrow Connector 106"/>
          <p:cNvCxnSpPr>
            <a:stCxn id="48" idx="0"/>
            <a:endCxn id="105" idx="2"/>
          </p:cNvCxnSpPr>
          <p:nvPr/>
        </p:nvCxnSpPr>
        <p:spPr>
          <a:xfrm flipH="1" flipV="1">
            <a:off x="6449146" y="3485201"/>
            <a:ext cx="964839" cy="1488859"/>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04" idx="0"/>
            <a:endCxn id="105" idx="2"/>
          </p:cNvCxnSpPr>
          <p:nvPr/>
        </p:nvCxnSpPr>
        <p:spPr>
          <a:xfrm flipV="1">
            <a:off x="5593056" y="3485201"/>
            <a:ext cx="856090" cy="1564198"/>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9" idx="0"/>
            <a:endCxn id="8" idx="2"/>
          </p:cNvCxnSpPr>
          <p:nvPr/>
        </p:nvCxnSpPr>
        <p:spPr>
          <a:xfrm flipH="1" flipV="1">
            <a:off x="3348384" y="1850735"/>
            <a:ext cx="1900120" cy="1211328"/>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27" idx="0"/>
            <a:endCxn id="8" idx="2"/>
          </p:cNvCxnSpPr>
          <p:nvPr/>
        </p:nvCxnSpPr>
        <p:spPr>
          <a:xfrm flipV="1">
            <a:off x="2414247" y="1850735"/>
            <a:ext cx="934137" cy="1222210"/>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xmlns="" id="{75C625DE-2F21-A440-9224-B6DC9F995A54}"/>
              </a:ext>
            </a:extLst>
          </p:cNvPr>
          <p:cNvSpPr txBox="1"/>
          <p:nvPr/>
        </p:nvSpPr>
        <p:spPr>
          <a:xfrm>
            <a:off x="1697253" y="3072945"/>
            <a:ext cx="1433987" cy="1231106"/>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CNFER</a:t>
            </a:r>
          </a:p>
          <a:p>
            <a:r>
              <a:rPr lang="en-US" dirty="0">
                <a:solidFill>
                  <a:srgbClr val="C00000"/>
                </a:solidFill>
              </a:rPr>
              <a:t>Research Model development</a:t>
            </a:r>
          </a:p>
        </p:txBody>
      </p:sp>
      <p:cxnSp>
        <p:nvCxnSpPr>
          <p:cNvPr id="153" name="Straight Arrow Connector 152"/>
          <p:cNvCxnSpPr>
            <a:stCxn id="81" idx="0"/>
            <a:endCxn id="68" idx="2"/>
          </p:cNvCxnSpPr>
          <p:nvPr/>
        </p:nvCxnSpPr>
        <p:spPr>
          <a:xfrm flipH="1" flipV="1">
            <a:off x="8081226" y="2117589"/>
            <a:ext cx="2658939" cy="993923"/>
          </a:xfrm>
          <a:prstGeom prst="straightConnector1">
            <a:avLst/>
          </a:prstGeom>
          <a:ln w="127000">
            <a:solidFill>
              <a:schemeClr val="accent4">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44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D84F11-05DE-46DD-B96E-2F7D30FC7F31}" type="slidenum">
              <a:rPr lang="en-US" smtClean="0"/>
              <a:t>16</a:t>
            </a:fld>
            <a:endParaRPr lang="en-US"/>
          </a:p>
        </p:txBody>
      </p:sp>
      <p:sp>
        <p:nvSpPr>
          <p:cNvPr id="8" name="TextBox 7">
            <a:extLst>
              <a:ext uri="{FF2B5EF4-FFF2-40B4-BE49-F238E27FC236}">
                <a16:creationId xmlns:a16="http://schemas.microsoft.com/office/drawing/2014/main" xmlns="" id="{75C625DE-2F21-A440-9224-B6DC9F995A54}"/>
              </a:ext>
            </a:extLst>
          </p:cNvPr>
          <p:cNvSpPr txBox="1"/>
          <p:nvPr/>
        </p:nvSpPr>
        <p:spPr>
          <a:xfrm>
            <a:off x="1768964" y="1450625"/>
            <a:ext cx="3158839" cy="400110"/>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a:t>Science &amp; Research Branch</a:t>
            </a:r>
            <a:endParaRPr lang="en-US" sz="2000" b="1" dirty="0"/>
          </a:p>
        </p:txBody>
      </p:sp>
      <p:sp>
        <p:nvSpPr>
          <p:cNvPr id="9" name="TextBox 8">
            <a:extLst>
              <a:ext uri="{FF2B5EF4-FFF2-40B4-BE49-F238E27FC236}">
                <a16:creationId xmlns:a16="http://schemas.microsoft.com/office/drawing/2014/main" xmlns="" id="{75C625DE-2F21-A440-9224-B6DC9F995A54}"/>
              </a:ext>
            </a:extLst>
          </p:cNvPr>
          <p:cNvSpPr txBox="1"/>
          <p:nvPr/>
        </p:nvSpPr>
        <p:spPr>
          <a:xfrm>
            <a:off x="4628217" y="3062063"/>
            <a:ext cx="1240573" cy="954107"/>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BAMS</a:t>
            </a:r>
          </a:p>
          <a:p>
            <a:r>
              <a:rPr lang="en-US" dirty="0">
                <a:solidFill>
                  <a:srgbClr val="C00000"/>
                </a:solidFill>
              </a:rPr>
              <a:t>G&amp;Y field program</a:t>
            </a:r>
          </a:p>
        </p:txBody>
      </p:sp>
      <p:sp>
        <p:nvSpPr>
          <p:cNvPr id="15" name="TextBox 14">
            <a:extLst>
              <a:ext uri="{FF2B5EF4-FFF2-40B4-BE49-F238E27FC236}">
                <a16:creationId xmlns:a16="http://schemas.microsoft.com/office/drawing/2014/main" xmlns="" id="{75C625DE-2F21-A440-9224-B6DC9F995A54}"/>
              </a:ext>
            </a:extLst>
          </p:cNvPr>
          <p:cNvSpPr txBox="1"/>
          <p:nvPr/>
        </p:nvSpPr>
        <p:spPr>
          <a:xfrm>
            <a:off x="9776712" y="489567"/>
            <a:ext cx="2278378" cy="1015663"/>
          </a:xfrm>
          <a:prstGeom prst="rect">
            <a:avLst/>
          </a:prstGeom>
          <a:solidFill>
            <a:schemeClr val="accent2">
              <a:lumMod val="60000"/>
              <a:lumOff val="40000"/>
            </a:schemeClr>
          </a:solidFill>
          <a:ln>
            <a:solidFill>
              <a:schemeClr val="tx1"/>
            </a:solidFill>
          </a:ln>
        </p:spPr>
        <p:txBody>
          <a:bodyPr wrap="square" rtlCol="0">
            <a:spAutoFit/>
          </a:bodyPr>
          <a:lstStyle/>
          <a:p>
            <a:r>
              <a:rPr lang="en-US" sz="2000" b="1" dirty="0"/>
              <a:t>Regional Operations Division</a:t>
            </a:r>
          </a:p>
          <a:p>
            <a:r>
              <a:rPr lang="en-US" dirty="0">
                <a:solidFill>
                  <a:srgbClr val="C00000"/>
                </a:solidFill>
              </a:rPr>
              <a:t>training</a:t>
            </a:r>
          </a:p>
        </p:txBody>
      </p:sp>
      <p:cxnSp>
        <p:nvCxnSpPr>
          <p:cNvPr id="29" name="Straight Arrow Connector 28"/>
          <p:cNvCxnSpPr>
            <a:stCxn id="80" idx="0"/>
            <a:endCxn id="68" idx="2"/>
          </p:cNvCxnSpPr>
          <p:nvPr/>
        </p:nvCxnSpPr>
        <p:spPr>
          <a:xfrm flipH="1" flipV="1">
            <a:off x="8081226" y="2117589"/>
            <a:ext cx="429191" cy="1000538"/>
          </a:xfrm>
          <a:prstGeom prst="straightConnector1">
            <a:avLst/>
          </a:prstGeom>
          <a:ln w="127000">
            <a:solidFill>
              <a:schemeClr val="accent4">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8" idx="0"/>
            <a:endCxn id="67" idx="2"/>
          </p:cNvCxnSpPr>
          <p:nvPr/>
        </p:nvCxnSpPr>
        <p:spPr>
          <a:xfrm flipH="1" flipV="1">
            <a:off x="8081225" y="855706"/>
            <a:ext cx="1" cy="553997"/>
          </a:xfrm>
          <a:prstGeom prst="straightConnector1">
            <a:avLst/>
          </a:prstGeom>
          <a:ln w="12700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75C625DE-2F21-A440-9224-B6DC9F995A54}"/>
              </a:ext>
            </a:extLst>
          </p:cNvPr>
          <p:cNvSpPr txBox="1"/>
          <p:nvPr/>
        </p:nvSpPr>
        <p:spPr>
          <a:xfrm>
            <a:off x="6282" y="3090279"/>
            <a:ext cx="1490449" cy="1261884"/>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FRMS</a:t>
            </a:r>
            <a:r>
              <a:rPr lang="en-US" sz="2000" dirty="0"/>
              <a:t> </a:t>
            </a:r>
            <a:r>
              <a:rPr lang="en-US" sz="2000" dirty="0">
                <a:solidFill>
                  <a:srgbClr val="C00000"/>
                </a:solidFill>
              </a:rPr>
              <a:t>Research </a:t>
            </a:r>
          </a:p>
          <a:p>
            <a:r>
              <a:rPr lang="en-US" dirty="0">
                <a:solidFill>
                  <a:srgbClr val="C00000"/>
                </a:solidFill>
              </a:rPr>
              <a:t>Model development</a:t>
            </a:r>
          </a:p>
        </p:txBody>
      </p:sp>
      <p:sp>
        <p:nvSpPr>
          <p:cNvPr id="48" name="TextBox 47">
            <a:extLst>
              <a:ext uri="{FF2B5EF4-FFF2-40B4-BE49-F238E27FC236}">
                <a16:creationId xmlns:a16="http://schemas.microsoft.com/office/drawing/2014/main" xmlns="" id="{75C625DE-2F21-A440-9224-B6DC9F995A54}"/>
              </a:ext>
            </a:extLst>
          </p:cNvPr>
          <p:cNvSpPr txBox="1"/>
          <p:nvPr/>
        </p:nvSpPr>
        <p:spPr>
          <a:xfrm>
            <a:off x="6620727" y="4974060"/>
            <a:ext cx="1586516" cy="954107"/>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NRI</a:t>
            </a:r>
          </a:p>
          <a:p>
            <a:r>
              <a:rPr lang="en-US" dirty="0">
                <a:solidFill>
                  <a:srgbClr val="C00000"/>
                </a:solidFill>
              </a:rPr>
              <a:t>Information management</a:t>
            </a:r>
          </a:p>
        </p:txBody>
      </p:sp>
      <p:cxnSp>
        <p:nvCxnSpPr>
          <p:cNvPr id="55" name="Straight Arrow Connector 54"/>
          <p:cNvCxnSpPr>
            <a:stCxn id="105" idx="0"/>
            <a:endCxn id="8" idx="2"/>
          </p:cNvCxnSpPr>
          <p:nvPr/>
        </p:nvCxnSpPr>
        <p:spPr>
          <a:xfrm flipH="1" flipV="1">
            <a:off x="3348384" y="1850735"/>
            <a:ext cx="3100762" cy="1234356"/>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41" idx="0"/>
            <a:endCxn id="8" idx="2"/>
          </p:cNvCxnSpPr>
          <p:nvPr/>
        </p:nvCxnSpPr>
        <p:spPr>
          <a:xfrm flipV="1">
            <a:off x="751507" y="1850735"/>
            <a:ext cx="2596877" cy="1239544"/>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xmlns="" id="{75C625DE-2F21-A440-9224-B6DC9F995A54}"/>
              </a:ext>
            </a:extLst>
          </p:cNvPr>
          <p:cNvSpPr txBox="1"/>
          <p:nvPr/>
        </p:nvSpPr>
        <p:spPr>
          <a:xfrm>
            <a:off x="1795222" y="489567"/>
            <a:ext cx="3158839" cy="400110"/>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Provincial Services Division</a:t>
            </a:r>
          </a:p>
        </p:txBody>
      </p:sp>
      <p:cxnSp>
        <p:nvCxnSpPr>
          <p:cNvPr id="62" name="Straight Arrow Connector 61"/>
          <p:cNvCxnSpPr>
            <a:stCxn id="8" idx="0"/>
            <a:endCxn id="60" idx="2"/>
          </p:cNvCxnSpPr>
          <p:nvPr/>
        </p:nvCxnSpPr>
        <p:spPr>
          <a:xfrm flipV="1">
            <a:off x="3348384" y="889677"/>
            <a:ext cx="26258" cy="560948"/>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75C625DE-2F21-A440-9224-B6DC9F995A54}"/>
              </a:ext>
            </a:extLst>
          </p:cNvPr>
          <p:cNvSpPr txBox="1"/>
          <p:nvPr/>
        </p:nvSpPr>
        <p:spPr>
          <a:xfrm>
            <a:off x="3374641" y="3072945"/>
            <a:ext cx="1069575" cy="677108"/>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SMBMS</a:t>
            </a:r>
          </a:p>
          <a:p>
            <a:r>
              <a:rPr lang="en-US" dirty="0">
                <a:solidFill>
                  <a:srgbClr val="C00000"/>
                </a:solidFill>
              </a:rPr>
              <a:t>IMF</a:t>
            </a:r>
          </a:p>
        </p:txBody>
      </p:sp>
      <p:sp>
        <p:nvSpPr>
          <p:cNvPr id="67" name="TextBox 66">
            <a:extLst>
              <a:ext uri="{FF2B5EF4-FFF2-40B4-BE49-F238E27FC236}">
                <a16:creationId xmlns:a16="http://schemas.microsoft.com/office/drawing/2014/main" xmlns="" id="{75C625DE-2F21-A440-9224-B6DC9F995A54}"/>
              </a:ext>
            </a:extLst>
          </p:cNvPr>
          <p:cNvSpPr txBox="1"/>
          <p:nvPr/>
        </p:nvSpPr>
        <p:spPr>
          <a:xfrm>
            <a:off x="7186958" y="455596"/>
            <a:ext cx="1788534" cy="400110"/>
          </a:xfrm>
          <a:prstGeom prst="rect">
            <a:avLst/>
          </a:prstGeom>
          <a:solidFill>
            <a:schemeClr val="accent4">
              <a:lumMod val="60000"/>
              <a:lumOff val="40000"/>
            </a:schemeClr>
          </a:solidFill>
          <a:ln>
            <a:solidFill>
              <a:schemeClr val="tx1"/>
            </a:solidFill>
          </a:ln>
        </p:spPr>
        <p:txBody>
          <a:bodyPr wrap="square" rtlCol="0">
            <a:spAutoFit/>
          </a:bodyPr>
          <a:lstStyle/>
          <a:p>
            <a:r>
              <a:rPr lang="en-US" sz="2000" b="1" dirty="0"/>
              <a:t>Policy Division</a:t>
            </a:r>
          </a:p>
        </p:txBody>
      </p:sp>
      <p:sp>
        <p:nvSpPr>
          <p:cNvPr id="68" name="TextBox 67">
            <a:extLst>
              <a:ext uri="{FF2B5EF4-FFF2-40B4-BE49-F238E27FC236}">
                <a16:creationId xmlns:a16="http://schemas.microsoft.com/office/drawing/2014/main" xmlns="" id="{75C625DE-2F21-A440-9224-B6DC9F995A54}"/>
              </a:ext>
            </a:extLst>
          </p:cNvPr>
          <p:cNvSpPr txBox="1"/>
          <p:nvPr/>
        </p:nvSpPr>
        <p:spPr>
          <a:xfrm>
            <a:off x="6896965" y="1409703"/>
            <a:ext cx="2368521" cy="707886"/>
          </a:xfrm>
          <a:prstGeom prst="rect">
            <a:avLst/>
          </a:prstGeom>
          <a:solidFill>
            <a:schemeClr val="accent4">
              <a:lumMod val="60000"/>
              <a:lumOff val="40000"/>
            </a:schemeClr>
          </a:solidFill>
          <a:ln>
            <a:solidFill>
              <a:schemeClr val="tx1"/>
            </a:solidFill>
          </a:ln>
        </p:spPr>
        <p:txBody>
          <a:bodyPr wrap="square" rtlCol="0">
            <a:spAutoFit/>
          </a:bodyPr>
          <a:lstStyle/>
          <a:p>
            <a:r>
              <a:rPr lang="en-US" sz="2000" b="1" dirty="0"/>
              <a:t>Crown Forests &amp; Lands Policy Branch</a:t>
            </a:r>
          </a:p>
        </p:txBody>
      </p:sp>
      <p:cxnSp>
        <p:nvCxnSpPr>
          <p:cNvPr id="78" name="Straight Arrow Connector 77"/>
          <p:cNvCxnSpPr>
            <a:stCxn id="66" idx="0"/>
            <a:endCxn id="8" idx="2"/>
          </p:cNvCxnSpPr>
          <p:nvPr/>
        </p:nvCxnSpPr>
        <p:spPr>
          <a:xfrm flipH="1" flipV="1">
            <a:off x="3348384" y="1850735"/>
            <a:ext cx="561045" cy="1222210"/>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xmlns="" id="{75C625DE-2F21-A440-9224-B6DC9F995A54}"/>
              </a:ext>
            </a:extLst>
          </p:cNvPr>
          <p:cNvSpPr txBox="1"/>
          <p:nvPr/>
        </p:nvSpPr>
        <p:spPr>
          <a:xfrm>
            <a:off x="7514980" y="3118127"/>
            <a:ext cx="1990873" cy="1569660"/>
          </a:xfrm>
          <a:prstGeom prst="rect">
            <a:avLst/>
          </a:prstGeom>
          <a:solidFill>
            <a:schemeClr val="accent4">
              <a:lumMod val="60000"/>
              <a:lumOff val="40000"/>
            </a:schemeClr>
          </a:solidFill>
          <a:ln>
            <a:solidFill>
              <a:schemeClr val="tx1"/>
            </a:solidFill>
          </a:ln>
        </p:spPr>
        <p:txBody>
          <a:bodyPr wrap="square" rtlCol="0">
            <a:spAutoFit/>
          </a:bodyPr>
          <a:lstStyle/>
          <a:p>
            <a:r>
              <a:rPr lang="en-US" sz="2000" b="1" dirty="0"/>
              <a:t>Forest Sustainability &amp; Information</a:t>
            </a:r>
          </a:p>
          <a:p>
            <a:r>
              <a:rPr lang="en-US" dirty="0">
                <a:solidFill>
                  <a:srgbClr val="C00000"/>
                </a:solidFill>
              </a:rPr>
              <a:t>Maintaining MIST</a:t>
            </a:r>
          </a:p>
          <a:p>
            <a:r>
              <a:rPr lang="en-US" dirty="0">
                <a:solidFill>
                  <a:srgbClr val="C00000"/>
                </a:solidFill>
              </a:rPr>
              <a:t>SFMM</a:t>
            </a:r>
          </a:p>
        </p:txBody>
      </p:sp>
      <p:sp>
        <p:nvSpPr>
          <p:cNvPr id="81" name="TextBox 80">
            <a:extLst>
              <a:ext uri="{FF2B5EF4-FFF2-40B4-BE49-F238E27FC236}">
                <a16:creationId xmlns:a16="http://schemas.microsoft.com/office/drawing/2014/main" xmlns="" id="{75C625DE-2F21-A440-9224-B6DC9F995A54}"/>
              </a:ext>
            </a:extLst>
          </p:cNvPr>
          <p:cNvSpPr txBox="1"/>
          <p:nvPr/>
        </p:nvSpPr>
        <p:spPr>
          <a:xfrm>
            <a:off x="9635156" y="3111512"/>
            <a:ext cx="2210018" cy="1261884"/>
          </a:xfrm>
          <a:prstGeom prst="rect">
            <a:avLst/>
          </a:prstGeom>
          <a:solidFill>
            <a:schemeClr val="accent4">
              <a:lumMod val="60000"/>
              <a:lumOff val="40000"/>
            </a:schemeClr>
          </a:solidFill>
          <a:ln>
            <a:solidFill>
              <a:schemeClr val="tx1"/>
            </a:solidFill>
          </a:ln>
        </p:spPr>
        <p:txBody>
          <a:bodyPr wrap="square" rtlCol="0">
            <a:spAutoFit/>
          </a:bodyPr>
          <a:lstStyle/>
          <a:p>
            <a:r>
              <a:rPr lang="en-US" sz="2000" b="1" dirty="0"/>
              <a:t>Forest Guides &amp; Silviculture Section</a:t>
            </a:r>
          </a:p>
          <a:p>
            <a:r>
              <a:rPr lang="en-US" dirty="0">
                <a:solidFill>
                  <a:srgbClr val="C00000"/>
                </a:solidFill>
              </a:rPr>
              <a:t>Regen standards</a:t>
            </a:r>
          </a:p>
          <a:p>
            <a:r>
              <a:rPr lang="en-US" dirty="0">
                <a:solidFill>
                  <a:srgbClr val="C00000"/>
                </a:solidFill>
              </a:rPr>
              <a:t>Guides</a:t>
            </a:r>
          </a:p>
        </p:txBody>
      </p:sp>
      <p:sp>
        <p:nvSpPr>
          <p:cNvPr id="104" name="TextBox 103">
            <a:extLst>
              <a:ext uri="{FF2B5EF4-FFF2-40B4-BE49-F238E27FC236}">
                <a16:creationId xmlns:a16="http://schemas.microsoft.com/office/drawing/2014/main" xmlns="" id="{75C625DE-2F21-A440-9224-B6DC9F995A54}"/>
              </a:ext>
            </a:extLst>
          </p:cNvPr>
          <p:cNvSpPr txBox="1"/>
          <p:nvPr/>
        </p:nvSpPr>
        <p:spPr>
          <a:xfrm>
            <a:off x="5021496" y="5049399"/>
            <a:ext cx="1143119" cy="677108"/>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FRI</a:t>
            </a:r>
          </a:p>
          <a:p>
            <a:r>
              <a:rPr lang="en-US" dirty="0">
                <a:solidFill>
                  <a:srgbClr val="C00000"/>
                </a:solidFill>
              </a:rPr>
              <a:t>inventory</a:t>
            </a:r>
          </a:p>
        </p:txBody>
      </p:sp>
      <p:sp>
        <p:nvSpPr>
          <p:cNvPr id="105" name="TextBox 104">
            <a:extLst>
              <a:ext uri="{FF2B5EF4-FFF2-40B4-BE49-F238E27FC236}">
                <a16:creationId xmlns:a16="http://schemas.microsoft.com/office/drawing/2014/main" xmlns="" id="{75C625DE-2F21-A440-9224-B6DC9F995A54}"/>
              </a:ext>
            </a:extLst>
          </p:cNvPr>
          <p:cNvSpPr txBox="1"/>
          <p:nvPr/>
        </p:nvSpPr>
        <p:spPr>
          <a:xfrm>
            <a:off x="6066699" y="3085091"/>
            <a:ext cx="764894" cy="400110"/>
          </a:xfrm>
          <a:prstGeom prst="rect">
            <a:avLst/>
          </a:prstGeom>
          <a:solidFill>
            <a:schemeClr val="accent6">
              <a:lumMod val="40000"/>
              <a:lumOff val="60000"/>
            </a:schemeClr>
          </a:solidFill>
          <a:ln>
            <a:solidFill>
              <a:schemeClr val="accent1">
                <a:lumMod val="75000"/>
              </a:schemeClr>
            </a:solidFill>
          </a:ln>
        </p:spPr>
        <p:txBody>
          <a:bodyPr wrap="square" rtlCol="0">
            <a:spAutoFit/>
          </a:bodyPr>
          <a:lstStyle/>
          <a:p>
            <a:r>
              <a:rPr lang="en-US" sz="2000" b="1" dirty="0"/>
              <a:t>NRIS</a:t>
            </a:r>
          </a:p>
        </p:txBody>
      </p:sp>
      <p:cxnSp>
        <p:nvCxnSpPr>
          <p:cNvPr id="107" name="Straight Arrow Connector 106"/>
          <p:cNvCxnSpPr>
            <a:stCxn id="48" idx="0"/>
            <a:endCxn id="105" idx="2"/>
          </p:cNvCxnSpPr>
          <p:nvPr/>
        </p:nvCxnSpPr>
        <p:spPr>
          <a:xfrm flipH="1" flipV="1">
            <a:off x="6449146" y="3485201"/>
            <a:ext cx="964839" cy="1488859"/>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a:stCxn id="104" idx="0"/>
            <a:endCxn id="105" idx="2"/>
          </p:cNvCxnSpPr>
          <p:nvPr/>
        </p:nvCxnSpPr>
        <p:spPr>
          <a:xfrm flipV="1">
            <a:off x="5593056" y="3485201"/>
            <a:ext cx="856090" cy="1564198"/>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9" idx="0"/>
            <a:endCxn id="8" idx="2"/>
          </p:cNvCxnSpPr>
          <p:nvPr/>
        </p:nvCxnSpPr>
        <p:spPr>
          <a:xfrm flipH="1" flipV="1">
            <a:off x="3348384" y="1850735"/>
            <a:ext cx="1900120" cy="1211328"/>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27" idx="0"/>
            <a:endCxn id="8" idx="2"/>
          </p:cNvCxnSpPr>
          <p:nvPr/>
        </p:nvCxnSpPr>
        <p:spPr>
          <a:xfrm flipV="1">
            <a:off x="2414247" y="1850735"/>
            <a:ext cx="934137" cy="1222210"/>
          </a:xfrm>
          <a:prstGeom prst="straightConnector1">
            <a:avLst/>
          </a:prstGeom>
          <a:ln w="127000">
            <a:solidFill>
              <a:schemeClr val="accent6">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xmlns="" id="{75C625DE-2F21-A440-9224-B6DC9F995A54}"/>
              </a:ext>
            </a:extLst>
          </p:cNvPr>
          <p:cNvSpPr txBox="1"/>
          <p:nvPr/>
        </p:nvSpPr>
        <p:spPr>
          <a:xfrm>
            <a:off x="1697253" y="3072945"/>
            <a:ext cx="1433987" cy="1231106"/>
          </a:xfrm>
          <a:prstGeom prst="rect">
            <a:avLst/>
          </a:prstGeom>
          <a:solidFill>
            <a:schemeClr val="accent6">
              <a:lumMod val="40000"/>
              <a:lumOff val="60000"/>
            </a:schemeClr>
          </a:solidFill>
          <a:ln>
            <a:solidFill>
              <a:schemeClr val="tx1"/>
            </a:solidFill>
          </a:ln>
        </p:spPr>
        <p:txBody>
          <a:bodyPr wrap="square" rtlCol="0">
            <a:spAutoFit/>
          </a:bodyPr>
          <a:lstStyle/>
          <a:p>
            <a:r>
              <a:rPr lang="en-US" sz="2000" b="1" dirty="0"/>
              <a:t>CNFER</a:t>
            </a:r>
          </a:p>
          <a:p>
            <a:r>
              <a:rPr lang="en-US" dirty="0">
                <a:solidFill>
                  <a:srgbClr val="C00000"/>
                </a:solidFill>
              </a:rPr>
              <a:t>Research Model development</a:t>
            </a:r>
          </a:p>
        </p:txBody>
      </p:sp>
      <p:cxnSp>
        <p:nvCxnSpPr>
          <p:cNvPr id="153" name="Straight Arrow Connector 152"/>
          <p:cNvCxnSpPr>
            <a:stCxn id="81" idx="0"/>
            <a:endCxn id="68" idx="2"/>
          </p:cNvCxnSpPr>
          <p:nvPr/>
        </p:nvCxnSpPr>
        <p:spPr>
          <a:xfrm flipH="1" flipV="1">
            <a:off x="8081226" y="2117589"/>
            <a:ext cx="2658939" cy="993923"/>
          </a:xfrm>
          <a:prstGeom prst="straightConnector1">
            <a:avLst/>
          </a:prstGeom>
          <a:ln w="127000">
            <a:solidFill>
              <a:schemeClr val="accent4">
                <a:lumMod val="20000"/>
                <a:lumOff val="8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8663355" y="4717794"/>
            <a:ext cx="2504056" cy="14126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Industry?</a:t>
            </a:r>
          </a:p>
        </p:txBody>
      </p:sp>
    </p:spTree>
    <p:extLst>
      <p:ext uri="{BB962C8B-B14F-4D97-AF65-F5344CB8AC3E}">
        <p14:creationId xmlns:p14="http://schemas.microsoft.com/office/powerpoint/2010/main" val="2432314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a:extLst>
              <a:ext uri="{FF2B5EF4-FFF2-40B4-BE49-F238E27FC236}">
                <a16:creationId xmlns:a16="http://schemas.microsoft.com/office/drawing/2014/main" xmlns="" id="{E45E0D56-FE4D-5045-A714-15BC86BDF0BA}"/>
              </a:ext>
            </a:extLst>
          </p:cNvPr>
          <p:cNvSpPr/>
          <p:nvPr/>
        </p:nvSpPr>
        <p:spPr>
          <a:xfrm>
            <a:off x="1613542" y="1110020"/>
            <a:ext cx="2133726" cy="3528582"/>
          </a:xfrm>
          <a:prstGeom prst="rightArrow">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6" name="Oval 5">
            <a:extLst>
              <a:ext uri="{FF2B5EF4-FFF2-40B4-BE49-F238E27FC236}">
                <a16:creationId xmlns:a16="http://schemas.microsoft.com/office/drawing/2014/main" xmlns="" id="{8948353C-AA67-F84C-B990-6D85EC19801E}"/>
              </a:ext>
            </a:extLst>
          </p:cNvPr>
          <p:cNvSpPr/>
          <p:nvPr/>
        </p:nvSpPr>
        <p:spPr>
          <a:xfrm>
            <a:off x="575009" y="2154311"/>
            <a:ext cx="1440000" cy="1440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p:txBody>
      </p:sp>
      <p:sp>
        <p:nvSpPr>
          <p:cNvPr id="8" name="Right Arrow 7">
            <a:extLst>
              <a:ext uri="{FF2B5EF4-FFF2-40B4-BE49-F238E27FC236}">
                <a16:creationId xmlns:a16="http://schemas.microsoft.com/office/drawing/2014/main" xmlns="" id="{2513BFEE-78A7-C047-9870-222A31D9C9CB}"/>
              </a:ext>
            </a:extLst>
          </p:cNvPr>
          <p:cNvSpPr/>
          <p:nvPr/>
        </p:nvSpPr>
        <p:spPr>
          <a:xfrm>
            <a:off x="4797234" y="1112108"/>
            <a:ext cx="2133726" cy="3528582"/>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9" name="Oval 8">
            <a:extLst>
              <a:ext uri="{FF2B5EF4-FFF2-40B4-BE49-F238E27FC236}">
                <a16:creationId xmlns:a16="http://schemas.microsoft.com/office/drawing/2014/main" xmlns="" id="{D4BEC0B1-A4D1-5B43-AC78-ABEC36DA953F}"/>
              </a:ext>
            </a:extLst>
          </p:cNvPr>
          <p:cNvSpPr/>
          <p:nvPr/>
        </p:nvSpPr>
        <p:spPr>
          <a:xfrm>
            <a:off x="3758701" y="2156399"/>
            <a:ext cx="1440000" cy="1440000"/>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p:txBody>
      </p:sp>
      <p:sp>
        <p:nvSpPr>
          <p:cNvPr id="12" name="Right Arrow 11">
            <a:extLst>
              <a:ext uri="{FF2B5EF4-FFF2-40B4-BE49-F238E27FC236}">
                <a16:creationId xmlns:a16="http://schemas.microsoft.com/office/drawing/2014/main" xmlns="" id="{929E0AEC-7BB2-F14F-9A38-EAA4F37AE0BE}"/>
              </a:ext>
            </a:extLst>
          </p:cNvPr>
          <p:cNvSpPr/>
          <p:nvPr/>
        </p:nvSpPr>
        <p:spPr>
          <a:xfrm>
            <a:off x="7991364" y="1112108"/>
            <a:ext cx="2133726" cy="3528582"/>
          </a:xfrm>
          <a:prstGeom prst="rightArrow">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13" name="Oval 12">
            <a:extLst>
              <a:ext uri="{FF2B5EF4-FFF2-40B4-BE49-F238E27FC236}">
                <a16:creationId xmlns:a16="http://schemas.microsoft.com/office/drawing/2014/main" xmlns="" id="{D8DDAE65-01B9-7C40-AEDD-39480C53543D}"/>
              </a:ext>
            </a:extLst>
          </p:cNvPr>
          <p:cNvSpPr/>
          <p:nvPr/>
        </p:nvSpPr>
        <p:spPr>
          <a:xfrm>
            <a:off x="6952831" y="2156399"/>
            <a:ext cx="1440000" cy="1440000"/>
          </a:xfrm>
          <a:prstGeom prst="ellipse">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6">
                  <a:lumMod val="50000"/>
                </a:schemeClr>
              </a:solidFill>
            </a:endParaRPr>
          </a:p>
        </p:txBody>
      </p:sp>
      <p:sp>
        <p:nvSpPr>
          <p:cNvPr id="14" name="Oval 13">
            <a:extLst>
              <a:ext uri="{FF2B5EF4-FFF2-40B4-BE49-F238E27FC236}">
                <a16:creationId xmlns:a16="http://schemas.microsoft.com/office/drawing/2014/main" xmlns="" id="{0EF20449-9F2C-3C49-BD83-64A91C4F9D18}"/>
              </a:ext>
            </a:extLst>
          </p:cNvPr>
          <p:cNvSpPr/>
          <p:nvPr/>
        </p:nvSpPr>
        <p:spPr>
          <a:xfrm>
            <a:off x="10186627" y="2158487"/>
            <a:ext cx="1440000" cy="1440000"/>
          </a:xfrm>
          <a:prstGeom prst="ellipse">
            <a:avLst/>
          </a:prstGeom>
          <a:solidFill>
            <a:schemeClr val="accent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6">
                  <a:lumMod val="50000"/>
                </a:schemeClr>
              </a:solidFill>
            </a:endParaRPr>
          </a:p>
        </p:txBody>
      </p:sp>
      <p:sp>
        <p:nvSpPr>
          <p:cNvPr id="15" name="TextBox 14">
            <a:extLst>
              <a:ext uri="{FF2B5EF4-FFF2-40B4-BE49-F238E27FC236}">
                <a16:creationId xmlns:a16="http://schemas.microsoft.com/office/drawing/2014/main" xmlns="" id="{9A7D1BC3-A425-2D4A-BDA4-71713E122C00}"/>
              </a:ext>
            </a:extLst>
          </p:cNvPr>
          <p:cNvSpPr txBox="1"/>
          <p:nvPr/>
        </p:nvSpPr>
        <p:spPr>
          <a:xfrm>
            <a:off x="542443" y="2330184"/>
            <a:ext cx="1440000" cy="1231106"/>
          </a:xfrm>
          <a:prstGeom prst="rect">
            <a:avLst/>
          </a:prstGeom>
          <a:noFill/>
        </p:spPr>
        <p:txBody>
          <a:bodyPr wrap="square" rtlCol="0">
            <a:spAutoFit/>
          </a:bodyPr>
          <a:lstStyle/>
          <a:p>
            <a:pPr algn="ctr"/>
            <a:r>
              <a:rPr lang="en-US" sz="2000" b="1" dirty="0">
                <a:solidFill>
                  <a:schemeClr val="accent6">
                    <a:lumMod val="50000"/>
                  </a:schemeClr>
                </a:solidFill>
              </a:rPr>
              <a:t>Inventory</a:t>
            </a:r>
          </a:p>
          <a:p>
            <a:pPr marL="342900" indent="-342900" algn="ctr">
              <a:buFont typeface="Arial" panose="020B0604020202020204" pitchFamily="34" charset="0"/>
              <a:buChar char="•"/>
            </a:pPr>
            <a:r>
              <a:rPr lang="en-US" b="1" dirty="0">
                <a:solidFill>
                  <a:schemeClr val="accent6">
                    <a:lumMod val="50000"/>
                  </a:schemeClr>
                </a:solidFill>
              </a:rPr>
              <a:t>LiDAR</a:t>
            </a:r>
          </a:p>
          <a:p>
            <a:pPr marL="342900" indent="-342900" algn="ctr">
              <a:buFont typeface="Arial" panose="020B0604020202020204" pitchFamily="34" charset="0"/>
              <a:buChar char="•"/>
            </a:pPr>
            <a:r>
              <a:rPr lang="en-US" b="1" dirty="0">
                <a:solidFill>
                  <a:schemeClr val="accent6">
                    <a:lumMod val="50000"/>
                  </a:schemeClr>
                </a:solidFill>
              </a:rPr>
              <a:t>Raster</a:t>
            </a:r>
          </a:p>
          <a:p>
            <a:pPr marL="342900" indent="-342900" algn="ctr">
              <a:buFont typeface="Arial" panose="020B0604020202020204" pitchFamily="34" charset="0"/>
              <a:buChar char="•"/>
            </a:pPr>
            <a:r>
              <a:rPr lang="en-US" b="1" dirty="0">
                <a:solidFill>
                  <a:schemeClr val="accent6">
                    <a:lumMod val="50000"/>
                  </a:schemeClr>
                </a:solidFill>
              </a:rPr>
              <a:t>CFI</a:t>
            </a:r>
          </a:p>
        </p:txBody>
      </p:sp>
      <p:sp>
        <p:nvSpPr>
          <p:cNvPr id="16" name="TextBox 15">
            <a:extLst>
              <a:ext uri="{FF2B5EF4-FFF2-40B4-BE49-F238E27FC236}">
                <a16:creationId xmlns:a16="http://schemas.microsoft.com/office/drawing/2014/main" xmlns="" id="{48244E12-C616-0348-9A78-F5F812CBA9E7}"/>
              </a:ext>
            </a:extLst>
          </p:cNvPr>
          <p:cNvSpPr txBox="1"/>
          <p:nvPr/>
        </p:nvSpPr>
        <p:spPr>
          <a:xfrm>
            <a:off x="7059055" y="2457218"/>
            <a:ext cx="1227551" cy="677108"/>
          </a:xfrm>
          <a:prstGeom prst="rect">
            <a:avLst/>
          </a:prstGeom>
          <a:noFill/>
        </p:spPr>
        <p:txBody>
          <a:bodyPr wrap="square" rtlCol="0">
            <a:spAutoFit/>
          </a:bodyPr>
          <a:lstStyle/>
          <a:p>
            <a:pPr algn="ctr"/>
            <a:r>
              <a:rPr lang="en-US" sz="2000" b="1" dirty="0">
                <a:solidFill>
                  <a:schemeClr val="accent4">
                    <a:lumMod val="50000"/>
                  </a:schemeClr>
                </a:solidFill>
              </a:rPr>
              <a:t>Planning</a:t>
            </a:r>
          </a:p>
          <a:p>
            <a:pPr marL="342900" indent="-342900" algn="ctr">
              <a:buFont typeface="Arial" panose="020B0604020202020204" pitchFamily="34" charset="0"/>
              <a:buChar char="•"/>
            </a:pPr>
            <a:r>
              <a:rPr lang="en-US" b="1" dirty="0">
                <a:solidFill>
                  <a:schemeClr val="accent4">
                    <a:lumMod val="50000"/>
                  </a:schemeClr>
                </a:solidFill>
              </a:rPr>
              <a:t>Spatial</a:t>
            </a:r>
          </a:p>
        </p:txBody>
      </p:sp>
      <p:sp>
        <p:nvSpPr>
          <p:cNvPr id="17" name="TextBox 16">
            <a:extLst>
              <a:ext uri="{FF2B5EF4-FFF2-40B4-BE49-F238E27FC236}">
                <a16:creationId xmlns:a16="http://schemas.microsoft.com/office/drawing/2014/main" xmlns="" id="{F9CD58A4-C079-F244-A587-A48C7EE9D5DA}"/>
              </a:ext>
            </a:extLst>
          </p:cNvPr>
          <p:cNvSpPr txBox="1"/>
          <p:nvPr/>
        </p:nvSpPr>
        <p:spPr>
          <a:xfrm>
            <a:off x="10205713" y="2471587"/>
            <a:ext cx="1440000" cy="954107"/>
          </a:xfrm>
          <a:prstGeom prst="rect">
            <a:avLst/>
          </a:prstGeom>
          <a:noFill/>
        </p:spPr>
        <p:txBody>
          <a:bodyPr wrap="square" rtlCol="0">
            <a:spAutoFit/>
          </a:bodyPr>
          <a:lstStyle/>
          <a:p>
            <a:pPr algn="ctr"/>
            <a:r>
              <a:rPr lang="en-US" sz="2000" b="1" dirty="0">
                <a:solidFill>
                  <a:schemeClr val="accent2">
                    <a:lumMod val="50000"/>
                  </a:schemeClr>
                </a:solidFill>
              </a:rPr>
              <a:t>Operations</a:t>
            </a:r>
          </a:p>
          <a:p>
            <a:pPr marL="342900" indent="-342900">
              <a:buFont typeface="Arial" panose="020B0604020202020204" pitchFamily="34" charset="0"/>
              <a:buChar char="•"/>
            </a:pPr>
            <a:r>
              <a:rPr lang="en-US" b="1" dirty="0">
                <a:solidFill>
                  <a:schemeClr val="accent2">
                    <a:lumMod val="50000"/>
                  </a:schemeClr>
                </a:solidFill>
              </a:rPr>
              <a:t>Piece size</a:t>
            </a:r>
          </a:p>
          <a:p>
            <a:pPr marL="342900" indent="-342900">
              <a:buFont typeface="Arial" panose="020B0604020202020204" pitchFamily="34" charset="0"/>
              <a:buChar char="•"/>
            </a:pPr>
            <a:r>
              <a:rPr lang="en-US" b="1" dirty="0">
                <a:solidFill>
                  <a:schemeClr val="accent2">
                    <a:lumMod val="50000"/>
                  </a:schemeClr>
                </a:solidFill>
              </a:rPr>
              <a:t>value</a:t>
            </a:r>
          </a:p>
        </p:txBody>
      </p:sp>
      <p:sp>
        <p:nvSpPr>
          <p:cNvPr id="18" name="TextBox 17">
            <a:extLst>
              <a:ext uri="{FF2B5EF4-FFF2-40B4-BE49-F238E27FC236}">
                <a16:creationId xmlns:a16="http://schemas.microsoft.com/office/drawing/2014/main" xmlns="" id="{C493448D-A0FB-C34E-A308-DD2E6FCC957F}"/>
              </a:ext>
            </a:extLst>
          </p:cNvPr>
          <p:cNvSpPr txBox="1"/>
          <p:nvPr/>
        </p:nvSpPr>
        <p:spPr>
          <a:xfrm>
            <a:off x="3731940" y="2633121"/>
            <a:ext cx="1440000" cy="400110"/>
          </a:xfrm>
          <a:prstGeom prst="rect">
            <a:avLst/>
          </a:prstGeom>
          <a:noFill/>
        </p:spPr>
        <p:txBody>
          <a:bodyPr wrap="square" rtlCol="0">
            <a:spAutoFit/>
          </a:bodyPr>
          <a:lstStyle/>
          <a:p>
            <a:pPr algn="ctr"/>
            <a:r>
              <a:rPr lang="en-US" sz="2000" b="1" dirty="0">
                <a:solidFill>
                  <a:schemeClr val="accent5">
                    <a:lumMod val="50000"/>
                  </a:schemeClr>
                </a:solidFill>
              </a:rPr>
              <a:t>MIST</a:t>
            </a:r>
          </a:p>
        </p:txBody>
      </p:sp>
      <p:sp>
        <p:nvSpPr>
          <p:cNvPr id="23" name="TextBox 22">
            <a:extLst>
              <a:ext uri="{FF2B5EF4-FFF2-40B4-BE49-F238E27FC236}">
                <a16:creationId xmlns:a16="http://schemas.microsoft.com/office/drawing/2014/main" xmlns="" id="{97A198E6-F5A2-5C43-9749-33C04F43FB80}"/>
              </a:ext>
            </a:extLst>
          </p:cNvPr>
          <p:cNvSpPr txBox="1"/>
          <p:nvPr/>
        </p:nvSpPr>
        <p:spPr>
          <a:xfrm>
            <a:off x="8385721" y="2246553"/>
            <a:ext cx="1628978" cy="369332"/>
          </a:xfrm>
          <a:prstGeom prst="rect">
            <a:avLst/>
          </a:prstGeom>
          <a:noFill/>
        </p:spPr>
        <p:txBody>
          <a:bodyPr wrap="square" rtlCol="0">
            <a:spAutoFit/>
          </a:bodyPr>
          <a:lstStyle/>
          <a:p>
            <a:r>
              <a:rPr lang="en-US" b="1" dirty="0">
                <a:solidFill>
                  <a:schemeClr val="accent4">
                    <a:lumMod val="50000"/>
                  </a:schemeClr>
                </a:solidFill>
              </a:rPr>
              <a:t> </a:t>
            </a:r>
          </a:p>
        </p:txBody>
      </p:sp>
      <p:sp>
        <p:nvSpPr>
          <p:cNvPr id="2" name="Title 1"/>
          <p:cNvSpPr>
            <a:spLocks noGrp="1"/>
          </p:cNvSpPr>
          <p:nvPr>
            <p:ph type="title"/>
          </p:nvPr>
        </p:nvSpPr>
        <p:spPr/>
        <p:txBody>
          <a:bodyPr/>
          <a:lstStyle/>
          <a:p>
            <a:r>
              <a:rPr lang="en-US" dirty="0">
                <a:solidFill>
                  <a:schemeClr val="tx1">
                    <a:lumMod val="65000"/>
                    <a:lumOff val="35000"/>
                  </a:schemeClr>
                </a:solidFill>
                <a:latin typeface="+mn-lt"/>
              </a:rPr>
              <a:t>Current State - Is the status-quo enough?</a:t>
            </a:r>
            <a:endParaRPr lang="en-US" i="1" dirty="0">
              <a:solidFill>
                <a:schemeClr val="tx1">
                  <a:lumMod val="65000"/>
                  <a:lumOff val="35000"/>
                </a:schemeClr>
              </a:solidFill>
              <a:latin typeface="+mn-lt"/>
            </a:endParaRPr>
          </a:p>
        </p:txBody>
      </p:sp>
      <p:sp>
        <p:nvSpPr>
          <p:cNvPr id="3" name="Slide Number Placeholder 2"/>
          <p:cNvSpPr>
            <a:spLocks noGrp="1"/>
          </p:cNvSpPr>
          <p:nvPr>
            <p:ph type="sldNum" sz="quarter" idx="12"/>
          </p:nvPr>
        </p:nvSpPr>
        <p:spPr/>
        <p:txBody>
          <a:bodyPr/>
          <a:lstStyle/>
          <a:p>
            <a:fld id="{60D84F11-05DE-46DD-B96E-2F7D30FC7F31}" type="slidenum">
              <a:rPr lang="en-US" smtClean="0"/>
              <a:t>17</a:t>
            </a:fld>
            <a:endParaRPr lang="en-US"/>
          </a:p>
        </p:txBody>
      </p:sp>
      <p:sp>
        <p:nvSpPr>
          <p:cNvPr id="57" name="TextBox 56">
            <a:extLst>
              <a:ext uri="{FF2B5EF4-FFF2-40B4-BE49-F238E27FC236}">
                <a16:creationId xmlns:a16="http://schemas.microsoft.com/office/drawing/2014/main" xmlns="" id="{9ABEA0D7-0703-114B-A736-7ECCBDF377CE}"/>
              </a:ext>
            </a:extLst>
          </p:cNvPr>
          <p:cNvSpPr txBox="1"/>
          <p:nvPr/>
        </p:nvSpPr>
        <p:spPr>
          <a:xfrm>
            <a:off x="1994383" y="2470287"/>
            <a:ext cx="1773512" cy="646331"/>
          </a:xfrm>
          <a:prstGeom prst="rect">
            <a:avLst/>
          </a:prstGeom>
          <a:noFill/>
        </p:spPr>
        <p:txBody>
          <a:bodyPr wrap="square" rtlCol="0">
            <a:spAutoFit/>
          </a:bodyPr>
          <a:lstStyle/>
          <a:p>
            <a:r>
              <a:rPr lang="en-US" b="1" dirty="0">
                <a:solidFill>
                  <a:schemeClr val="accent6">
                    <a:lumMod val="50000"/>
                  </a:schemeClr>
                </a:solidFill>
              </a:rPr>
              <a:t>&lt; natural-origin</a:t>
            </a:r>
          </a:p>
          <a:p>
            <a:r>
              <a:rPr lang="en-US" b="1" dirty="0">
                <a:solidFill>
                  <a:schemeClr val="accent6">
                    <a:lumMod val="50000"/>
                  </a:schemeClr>
                </a:solidFill>
              </a:rPr>
              <a:t>&gt; harvest-origin</a:t>
            </a:r>
          </a:p>
        </p:txBody>
      </p:sp>
      <p:sp>
        <p:nvSpPr>
          <p:cNvPr id="58" name="TextBox 57">
            <a:extLst>
              <a:ext uri="{FF2B5EF4-FFF2-40B4-BE49-F238E27FC236}">
                <a16:creationId xmlns:a16="http://schemas.microsoft.com/office/drawing/2014/main" xmlns="" id="{7145D3B7-E702-754D-A2DA-D4CA9421D7F9}"/>
              </a:ext>
            </a:extLst>
          </p:cNvPr>
          <p:cNvSpPr txBox="1"/>
          <p:nvPr/>
        </p:nvSpPr>
        <p:spPr>
          <a:xfrm>
            <a:off x="5210133" y="2278924"/>
            <a:ext cx="1632307" cy="1200329"/>
          </a:xfrm>
          <a:prstGeom prst="rect">
            <a:avLst/>
          </a:prstGeom>
          <a:noFill/>
        </p:spPr>
        <p:txBody>
          <a:bodyPr wrap="square" rtlCol="0">
            <a:spAutoFit/>
          </a:bodyPr>
          <a:lstStyle/>
          <a:p>
            <a:pPr marL="136525" indent="-136525">
              <a:buFont typeface="Arial" panose="020B0604020202020204" pitchFamily="34" charset="0"/>
              <a:buChar char="•"/>
            </a:pPr>
            <a:r>
              <a:rPr lang="en-US" b="1" dirty="0">
                <a:solidFill>
                  <a:schemeClr val="accent5">
                    <a:lumMod val="50000"/>
                  </a:schemeClr>
                </a:solidFill>
              </a:rPr>
              <a:t>growth</a:t>
            </a:r>
          </a:p>
          <a:p>
            <a:pPr marL="136525" indent="-136525">
              <a:buFont typeface="Arial" panose="020B0604020202020204" pitchFamily="34" charset="0"/>
              <a:buChar char="•"/>
            </a:pPr>
            <a:r>
              <a:rPr lang="en-US" b="1" dirty="0">
                <a:solidFill>
                  <a:schemeClr val="accent5">
                    <a:lumMod val="50000"/>
                  </a:schemeClr>
                </a:solidFill>
              </a:rPr>
              <a:t>Carbon</a:t>
            </a:r>
          </a:p>
          <a:p>
            <a:pPr marL="136525" indent="-136525">
              <a:buFont typeface="Arial" panose="020B0604020202020204" pitchFamily="34" charset="0"/>
              <a:buChar char="•"/>
            </a:pPr>
            <a:r>
              <a:rPr lang="en-US" b="1" dirty="0">
                <a:solidFill>
                  <a:schemeClr val="accent5">
                    <a:lumMod val="50000"/>
                  </a:schemeClr>
                </a:solidFill>
              </a:rPr>
              <a:t>Climate change</a:t>
            </a:r>
          </a:p>
        </p:txBody>
      </p:sp>
      <p:sp>
        <p:nvSpPr>
          <p:cNvPr id="59" name="TextBox 58">
            <a:extLst>
              <a:ext uri="{FF2B5EF4-FFF2-40B4-BE49-F238E27FC236}">
                <a16:creationId xmlns:a16="http://schemas.microsoft.com/office/drawing/2014/main" xmlns="" id="{97A198E6-F5A2-5C43-9749-33C04F43FB80}"/>
              </a:ext>
            </a:extLst>
          </p:cNvPr>
          <p:cNvSpPr txBox="1"/>
          <p:nvPr/>
        </p:nvSpPr>
        <p:spPr>
          <a:xfrm>
            <a:off x="8412908" y="2429919"/>
            <a:ext cx="1628978" cy="923330"/>
          </a:xfrm>
          <a:prstGeom prst="rect">
            <a:avLst/>
          </a:prstGeom>
          <a:noFill/>
        </p:spPr>
        <p:txBody>
          <a:bodyPr wrap="square" rtlCol="0">
            <a:spAutoFit/>
          </a:bodyPr>
          <a:lstStyle/>
          <a:p>
            <a:pPr marL="136525" indent="-136525">
              <a:buFont typeface="Arial" panose="020B0604020202020204" pitchFamily="34" charset="0"/>
              <a:buChar char="•"/>
            </a:pPr>
            <a:r>
              <a:rPr lang="en-US" b="1" dirty="0">
                <a:solidFill>
                  <a:schemeClr val="accent4">
                    <a:lumMod val="50000"/>
                  </a:schemeClr>
                </a:solidFill>
              </a:rPr>
              <a:t>Values</a:t>
            </a:r>
          </a:p>
          <a:p>
            <a:pPr marL="136525" indent="-136525">
              <a:buFont typeface="Arial" panose="020B0604020202020204" pitchFamily="34" charset="0"/>
              <a:buChar char="•"/>
            </a:pPr>
            <a:r>
              <a:rPr lang="en-US" b="1" dirty="0">
                <a:solidFill>
                  <a:schemeClr val="accent4">
                    <a:lumMod val="50000"/>
                  </a:schemeClr>
                </a:solidFill>
              </a:rPr>
              <a:t>Changing disturbances</a:t>
            </a:r>
          </a:p>
        </p:txBody>
      </p:sp>
      <p:sp>
        <p:nvSpPr>
          <p:cNvPr id="4" name="TextBox 3"/>
          <p:cNvSpPr txBox="1"/>
          <p:nvPr/>
        </p:nvSpPr>
        <p:spPr>
          <a:xfrm>
            <a:off x="1624449" y="4644906"/>
            <a:ext cx="9301264" cy="461665"/>
          </a:xfrm>
          <a:prstGeom prst="rect">
            <a:avLst/>
          </a:prstGeom>
          <a:noFill/>
        </p:spPr>
        <p:txBody>
          <a:bodyPr wrap="none" rtlCol="0">
            <a:spAutoFit/>
          </a:bodyPr>
          <a:lstStyle/>
          <a:p>
            <a:r>
              <a:rPr lang="en-US" sz="2400" b="1" dirty="0">
                <a:solidFill>
                  <a:schemeClr val="tx1">
                    <a:lumMod val="65000"/>
                    <a:lumOff val="35000"/>
                  </a:schemeClr>
                </a:solidFill>
              </a:rPr>
              <a:t>Tools work for pure conifer conditions and strategic, </a:t>
            </a:r>
            <a:r>
              <a:rPr lang="en-US" sz="2400" b="1" dirty="0" err="1">
                <a:solidFill>
                  <a:schemeClr val="tx1">
                    <a:lumMod val="65000"/>
                    <a:lumOff val="35000"/>
                  </a:schemeClr>
                </a:solidFill>
              </a:rPr>
              <a:t>aspatial</a:t>
            </a:r>
            <a:r>
              <a:rPr lang="en-US" sz="2400" b="1" dirty="0">
                <a:solidFill>
                  <a:schemeClr val="tx1">
                    <a:lumMod val="65000"/>
                    <a:lumOff val="35000"/>
                  </a:schemeClr>
                </a:solidFill>
              </a:rPr>
              <a:t> modeling…</a:t>
            </a:r>
          </a:p>
        </p:txBody>
      </p:sp>
    </p:spTree>
    <p:extLst>
      <p:ext uri="{BB962C8B-B14F-4D97-AF65-F5344CB8AC3E}">
        <p14:creationId xmlns:p14="http://schemas.microsoft.com/office/powerpoint/2010/main" val="3983364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lumMod val="65000"/>
                    <a:lumOff val="35000"/>
                  </a:schemeClr>
                </a:solidFill>
                <a:latin typeface="+mn-lt"/>
              </a:rPr>
              <a:t>Emerging Issues</a:t>
            </a:r>
          </a:p>
        </p:txBody>
      </p:sp>
      <p:sp>
        <p:nvSpPr>
          <p:cNvPr id="3" name="Content Placeholder 2"/>
          <p:cNvSpPr>
            <a:spLocks noGrp="1"/>
          </p:cNvSpPr>
          <p:nvPr>
            <p:ph idx="1"/>
          </p:nvPr>
        </p:nvSpPr>
        <p:spPr>
          <a:xfrm>
            <a:off x="862764" y="1490103"/>
            <a:ext cx="10515600" cy="4757894"/>
          </a:xfrm>
        </p:spPr>
        <p:txBody>
          <a:bodyPr>
            <a:normAutofit/>
          </a:bodyPr>
          <a:lstStyle/>
          <a:p>
            <a:pPr marL="0" indent="0">
              <a:buNone/>
            </a:pPr>
            <a:r>
              <a:rPr lang="en-US" sz="3200" b="1" dirty="0">
                <a:solidFill>
                  <a:schemeClr val="tx1">
                    <a:lumMod val="65000"/>
                    <a:lumOff val="35000"/>
                  </a:schemeClr>
                </a:solidFill>
              </a:rPr>
              <a:t>What is needed?</a:t>
            </a:r>
          </a:p>
          <a:p>
            <a:r>
              <a:rPr lang="en-US" b="1" dirty="0">
                <a:solidFill>
                  <a:schemeClr val="tx1">
                    <a:lumMod val="65000"/>
                    <a:lumOff val="35000"/>
                  </a:schemeClr>
                </a:solidFill>
              </a:rPr>
              <a:t>Communication &amp; integration</a:t>
            </a:r>
          </a:p>
          <a:p>
            <a:r>
              <a:rPr lang="en-US" b="1" dirty="0">
                <a:solidFill>
                  <a:schemeClr val="tx1">
                    <a:lumMod val="65000"/>
                    <a:lumOff val="35000"/>
                  </a:schemeClr>
                </a:solidFill>
              </a:rPr>
              <a:t>Plot network</a:t>
            </a:r>
          </a:p>
          <a:p>
            <a:pPr lvl="1"/>
            <a:r>
              <a:rPr lang="en-US" b="1" dirty="0">
                <a:solidFill>
                  <a:schemeClr val="tx1">
                    <a:lumMod val="65000"/>
                    <a:lumOff val="35000"/>
                  </a:schemeClr>
                </a:solidFill>
              </a:rPr>
              <a:t>Modelling</a:t>
            </a:r>
          </a:p>
          <a:p>
            <a:pPr lvl="1"/>
            <a:r>
              <a:rPr lang="en-US" b="1" dirty="0">
                <a:solidFill>
                  <a:schemeClr val="tx1">
                    <a:lumMod val="65000"/>
                    <a:lumOff val="35000"/>
                  </a:schemeClr>
                </a:solidFill>
              </a:rPr>
              <a:t>Monitoring</a:t>
            </a:r>
          </a:p>
          <a:p>
            <a:r>
              <a:rPr lang="en-US" b="1" dirty="0">
                <a:solidFill>
                  <a:schemeClr val="tx1">
                    <a:lumMod val="65000"/>
                    <a:lumOff val="35000"/>
                  </a:schemeClr>
                </a:solidFill>
              </a:rPr>
              <a:t>Accountability</a:t>
            </a:r>
          </a:p>
        </p:txBody>
      </p:sp>
      <p:sp>
        <p:nvSpPr>
          <p:cNvPr id="4" name="Slide Number Placeholder 3"/>
          <p:cNvSpPr>
            <a:spLocks noGrp="1"/>
          </p:cNvSpPr>
          <p:nvPr>
            <p:ph type="sldNum" sz="quarter" idx="12"/>
          </p:nvPr>
        </p:nvSpPr>
        <p:spPr/>
        <p:txBody>
          <a:bodyPr/>
          <a:lstStyle/>
          <a:p>
            <a:fld id="{60D84F11-05DE-46DD-B96E-2F7D30FC7F31}" type="slidenum">
              <a:rPr lang="en-US" smtClean="0"/>
              <a:t>18</a:t>
            </a:fld>
            <a:endParaRPr lang="en-US"/>
          </a:p>
        </p:txBody>
      </p:sp>
    </p:spTree>
    <p:extLst>
      <p:ext uri="{BB962C8B-B14F-4D97-AF65-F5344CB8AC3E}">
        <p14:creationId xmlns:p14="http://schemas.microsoft.com/office/powerpoint/2010/main" val="289508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1">
                    <a:lumMod val="65000"/>
                    <a:lumOff val="35000"/>
                  </a:schemeClr>
                </a:solidFill>
                <a:latin typeface="+mn-lt"/>
              </a:rPr>
              <a:t>Barriers</a:t>
            </a:r>
          </a:p>
        </p:txBody>
      </p:sp>
      <p:sp>
        <p:nvSpPr>
          <p:cNvPr id="3" name="Content Placeholder 2"/>
          <p:cNvSpPr>
            <a:spLocks noGrp="1"/>
          </p:cNvSpPr>
          <p:nvPr>
            <p:ph idx="1"/>
          </p:nvPr>
        </p:nvSpPr>
        <p:spPr/>
        <p:txBody>
          <a:bodyPr>
            <a:normAutofit/>
          </a:bodyPr>
          <a:lstStyle/>
          <a:p>
            <a:pPr marL="0" indent="0">
              <a:buNone/>
            </a:pPr>
            <a:r>
              <a:rPr lang="en-US" sz="3200" b="1" dirty="0">
                <a:solidFill>
                  <a:schemeClr val="tx1">
                    <a:lumMod val="65000"/>
                    <a:lumOff val="35000"/>
                  </a:schemeClr>
                </a:solidFill>
              </a:rPr>
              <a:t>What are the barriers?</a:t>
            </a:r>
          </a:p>
          <a:p>
            <a:r>
              <a:rPr lang="en-US" b="1" dirty="0">
                <a:solidFill>
                  <a:schemeClr val="tx1">
                    <a:lumMod val="65000"/>
                    <a:lumOff val="35000"/>
                  </a:schemeClr>
                </a:solidFill>
              </a:rPr>
              <a:t>Constant change</a:t>
            </a:r>
            <a:endParaRPr lang="en-US" b="1" dirty="0">
              <a:solidFill>
                <a:schemeClr val="tx1">
                  <a:lumMod val="65000"/>
                  <a:lumOff val="35000"/>
                </a:schemeClr>
              </a:solidFill>
              <a:sym typeface="Wingdings" panose="05000000000000000000" pitchFamily="2" charset="2"/>
            </a:endParaRPr>
          </a:p>
          <a:p>
            <a:r>
              <a:rPr lang="en-US" b="1" dirty="0">
                <a:solidFill>
                  <a:schemeClr val="tx1">
                    <a:lumMod val="65000"/>
                    <a:lumOff val="35000"/>
                  </a:schemeClr>
                </a:solidFill>
              </a:rPr>
              <a:t>Institutional inertia</a:t>
            </a:r>
            <a:endParaRPr lang="en-US" sz="4000" b="1" dirty="0">
              <a:solidFill>
                <a:schemeClr val="tx1">
                  <a:lumMod val="65000"/>
                  <a:lumOff val="35000"/>
                </a:schemeClr>
              </a:solidFill>
            </a:endParaRPr>
          </a:p>
          <a:p>
            <a:r>
              <a:rPr lang="en-US" b="1" dirty="0">
                <a:solidFill>
                  <a:schemeClr val="tx1">
                    <a:lumMod val="65000"/>
                    <a:lumOff val="35000"/>
                  </a:schemeClr>
                </a:solidFill>
              </a:rPr>
              <a:t>Funding</a:t>
            </a:r>
          </a:p>
          <a:p>
            <a:r>
              <a:rPr lang="en-US" b="1" dirty="0">
                <a:solidFill>
                  <a:schemeClr val="tx1">
                    <a:lumMod val="65000"/>
                    <a:lumOff val="35000"/>
                  </a:schemeClr>
                </a:solidFill>
              </a:rPr>
              <a:t>Lack of consequences</a:t>
            </a:r>
          </a:p>
        </p:txBody>
      </p:sp>
      <p:sp>
        <p:nvSpPr>
          <p:cNvPr id="4" name="Slide Number Placeholder 3"/>
          <p:cNvSpPr>
            <a:spLocks noGrp="1"/>
          </p:cNvSpPr>
          <p:nvPr>
            <p:ph type="sldNum" sz="quarter" idx="12"/>
          </p:nvPr>
        </p:nvSpPr>
        <p:spPr/>
        <p:txBody>
          <a:bodyPr/>
          <a:lstStyle/>
          <a:p>
            <a:fld id="{60D84F11-05DE-46DD-B96E-2F7D30FC7F31}" type="slidenum">
              <a:rPr lang="en-US" smtClean="0"/>
              <a:t>19</a:t>
            </a:fld>
            <a:endParaRPr lang="en-US"/>
          </a:p>
        </p:txBody>
      </p:sp>
      <p:sp>
        <p:nvSpPr>
          <p:cNvPr id="5" name="TextBox 4"/>
          <p:cNvSpPr txBox="1"/>
          <p:nvPr/>
        </p:nvSpPr>
        <p:spPr>
          <a:xfrm>
            <a:off x="3812344" y="1844809"/>
            <a:ext cx="6724213" cy="769441"/>
          </a:xfrm>
          <a:prstGeom prst="rect">
            <a:avLst/>
          </a:prstGeom>
          <a:noFill/>
        </p:spPr>
        <p:txBody>
          <a:bodyPr wrap="none" rtlCol="0">
            <a:spAutoFit/>
          </a:bodyPr>
          <a:lstStyle/>
          <a:p>
            <a:r>
              <a:rPr lang="en-US" sz="4400" b="1" dirty="0">
                <a:solidFill>
                  <a:srgbClr val="00B050"/>
                </a:solidFill>
                <a:sym typeface="Wingdings" panose="05000000000000000000" pitchFamily="2" charset="2"/>
              </a:rPr>
              <a:t> </a:t>
            </a:r>
            <a:r>
              <a:rPr lang="en-US" sz="2400" dirty="0">
                <a:solidFill>
                  <a:srgbClr val="00B050"/>
                </a:solidFill>
                <a:sym typeface="Wingdings" panose="05000000000000000000" pitchFamily="2" charset="2"/>
              </a:rPr>
              <a:t>manage through communication &amp; consultation</a:t>
            </a:r>
            <a:endParaRPr lang="en-US" sz="4400" dirty="0"/>
          </a:p>
        </p:txBody>
      </p:sp>
      <p:sp>
        <p:nvSpPr>
          <p:cNvPr id="6" name="TextBox 5"/>
          <p:cNvSpPr txBox="1"/>
          <p:nvPr/>
        </p:nvSpPr>
        <p:spPr>
          <a:xfrm>
            <a:off x="2445434" y="2949259"/>
            <a:ext cx="4568687" cy="769441"/>
          </a:xfrm>
          <a:prstGeom prst="rect">
            <a:avLst/>
          </a:prstGeom>
          <a:noFill/>
        </p:spPr>
        <p:txBody>
          <a:bodyPr wrap="none" rtlCol="0">
            <a:spAutoFit/>
          </a:bodyPr>
          <a:lstStyle/>
          <a:p>
            <a:r>
              <a:rPr lang="en-US" sz="4400" b="1" dirty="0">
                <a:solidFill>
                  <a:srgbClr val="00B050"/>
                </a:solidFill>
                <a:sym typeface="Wingdings" panose="05000000000000000000" pitchFamily="2" charset="2"/>
              </a:rPr>
              <a:t></a:t>
            </a:r>
            <a:r>
              <a:rPr lang="en-US" sz="4400" dirty="0">
                <a:solidFill>
                  <a:srgbClr val="00B050"/>
                </a:solidFill>
                <a:sym typeface="Wingdings" panose="05000000000000000000" pitchFamily="2" charset="2"/>
              </a:rPr>
              <a:t> </a:t>
            </a:r>
            <a:r>
              <a:rPr lang="en-US" sz="2400" dirty="0">
                <a:solidFill>
                  <a:srgbClr val="00B050"/>
                </a:solidFill>
                <a:sym typeface="Wingdings" panose="05000000000000000000" pitchFamily="2" charset="2"/>
              </a:rPr>
              <a:t>Match funding to expectations</a:t>
            </a:r>
            <a:endParaRPr lang="en-US" sz="2400" b="1" dirty="0"/>
          </a:p>
        </p:txBody>
      </p:sp>
      <p:sp>
        <p:nvSpPr>
          <p:cNvPr id="7" name="TextBox 6"/>
          <p:cNvSpPr txBox="1"/>
          <p:nvPr/>
        </p:nvSpPr>
        <p:spPr>
          <a:xfrm>
            <a:off x="4126693" y="2339873"/>
            <a:ext cx="1133644" cy="769441"/>
          </a:xfrm>
          <a:prstGeom prst="rect">
            <a:avLst/>
          </a:prstGeom>
          <a:noFill/>
        </p:spPr>
        <p:txBody>
          <a:bodyPr wrap="none" rtlCol="0">
            <a:spAutoFit/>
          </a:bodyPr>
          <a:lstStyle/>
          <a:p>
            <a:r>
              <a:rPr lang="en-US" sz="4400" dirty="0">
                <a:solidFill>
                  <a:srgbClr val="FF0000"/>
                </a:solidFill>
                <a:sym typeface="Wingdings" panose="05000000000000000000" pitchFamily="2" charset="2"/>
              </a:rPr>
              <a:t> </a:t>
            </a:r>
            <a:r>
              <a:rPr lang="en-US" sz="2400" dirty="0">
                <a:solidFill>
                  <a:srgbClr val="FF0000"/>
                </a:solidFill>
                <a:sym typeface="Wingdings" panose="05000000000000000000" pitchFamily="2" charset="2"/>
              </a:rPr>
              <a:t>- fix</a:t>
            </a:r>
            <a:endParaRPr lang="en-US" sz="2400" b="1" dirty="0"/>
          </a:p>
        </p:txBody>
      </p:sp>
      <p:sp>
        <p:nvSpPr>
          <p:cNvPr id="8" name="TextBox 7"/>
          <p:cNvSpPr txBox="1"/>
          <p:nvPr/>
        </p:nvSpPr>
        <p:spPr>
          <a:xfrm>
            <a:off x="4398562" y="3413296"/>
            <a:ext cx="3755708" cy="769441"/>
          </a:xfrm>
          <a:prstGeom prst="rect">
            <a:avLst/>
          </a:prstGeom>
          <a:noFill/>
        </p:spPr>
        <p:txBody>
          <a:bodyPr wrap="none" rtlCol="0">
            <a:spAutoFit/>
          </a:bodyPr>
          <a:lstStyle/>
          <a:p>
            <a:r>
              <a:rPr lang="en-US" sz="4400" dirty="0">
                <a:solidFill>
                  <a:srgbClr val="FF0000"/>
                </a:solidFill>
                <a:sym typeface="Wingdings" panose="05000000000000000000" pitchFamily="2" charset="2"/>
              </a:rPr>
              <a:t> </a:t>
            </a:r>
            <a:r>
              <a:rPr lang="en-US" sz="2400" dirty="0">
                <a:solidFill>
                  <a:srgbClr val="FF0000"/>
                </a:solidFill>
                <a:sym typeface="Wingdings" panose="05000000000000000000" pitchFamily="2" charset="2"/>
              </a:rPr>
              <a:t>- establish accountability</a:t>
            </a:r>
            <a:endParaRPr lang="en-US" sz="2400" b="1" dirty="0"/>
          </a:p>
        </p:txBody>
      </p:sp>
      <p:sp>
        <p:nvSpPr>
          <p:cNvPr id="9" name="TextBox 8"/>
          <p:cNvSpPr txBox="1"/>
          <p:nvPr/>
        </p:nvSpPr>
        <p:spPr>
          <a:xfrm>
            <a:off x="4398562" y="4053709"/>
            <a:ext cx="3196003" cy="461665"/>
          </a:xfrm>
          <a:prstGeom prst="rect">
            <a:avLst/>
          </a:prstGeom>
          <a:noFill/>
        </p:spPr>
        <p:txBody>
          <a:bodyPr wrap="none" rtlCol="0">
            <a:spAutoFit/>
          </a:bodyPr>
          <a:lstStyle/>
          <a:p>
            <a:r>
              <a:rPr lang="en-US" sz="2400" dirty="0">
                <a:solidFill>
                  <a:srgbClr val="FF0000"/>
                </a:solidFill>
                <a:sym typeface="Wingdings" panose="05000000000000000000" pitchFamily="2" charset="2"/>
              </a:rPr>
              <a:t>Is it the best we can do?</a:t>
            </a:r>
            <a:endParaRPr lang="en-US" sz="2400" b="1" dirty="0"/>
          </a:p>
        </p:txBody>
      </p:sp>
      <p:sp>
        <p:nvSpPr>
          <p:cNvPr id="10" name="TextBox 9"/>
          <p:cNvSpPr txBox="1"/>
          <p:nvPr/>
        </p:nvSpPr>
        <p:spPr>
          <a:xfrm>
            <a:off x="4398561" y="4070371"/>
            <a:ext cx="3269934" cy="461665"/>
          </a:xfrm>
          <a:prstGeom prst="rect">
            <a:avLst/>
          </a:prstGeom>
          <a:solidFill>
            <a:schemeClr val="bg1"/>
          </a:solidFill>
        </p:spPr>
        <p:txBody>
          <a:bodyPr wrap="none" rtlCol="0">
            <a:spAutoFit/>
          </a:bodyPr>
          <a:lstStyle/>
          <a:p>
            <a:r>
              <a:rPr lang="en-US" sz="2400" dirty="0">
                <a:solidFill>
                  <a:schemeClr val="accent6"/>
                </a:solidFill>
                <a:sym typeface="Wingdings" panose="05000000000000000000" pitchFamily="2" charset="2"/>
              </a:rPr>
              <a:t>Is good enough?               </a:t>
            </a:r>
            <a:endParaRPr lang="en-US" sz="2400" b="1" dirty="0">
              <a:solidFill>
                <a:schemeClr val="accent6"/>
              </a:solidFill>
            </a:endParaRPr>
          </a:p>
        </p:txBody>
      </p:sp>
    </p:spTree>
    <p:extLst>
      <p:ext uri="{BB962C8B-B14F-4D97-AF65-F5344CB8AC3E}">
        <p14:creationId xmlns:p14="http://schemas.microsoft.com/office/powerpoint/2010/main" val="202129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latin typeface="+mn-lt"/>
              </a:rPr>
              <a:t>Objective of Project</a:t>
            </a:r>
          </a:p>
        </p:txBody>
      </p:sp>
      <p:sp>
        <p:nvSpPr>
          <p:cNvPr id="3" name="Content Placeholder 2"/>
          <p:cNvSpPr>
            <a:spLocks noGrp="1"/>
          </p:cNvSpPr>
          <p:nvPr>
            <p:ph idx="1"/>
          </p:nvPr>
        </p:nvSpPr>
        <p:spPr>
          <a:xfrm>
            <a:off x="838200" y="1419070"/>
            <a:ext cx="10515600" cy="3125221"/>
          </a:xfrm>
        </p:spPr>
        <p:txBody>
          <a:bodyPr/>
          <a:lstStyle/>
          <a:p>
            <a:r>
              <a:rPr lang="en-CA" sz="3200" dirty="0">
                <a:solidFill>
                  <a:schemeClr val="tx1">
                    <a:lumMod val="65000"/>
                    <a:lumOff val="35000"/>
                  </a:schemeClr>
                </a:solidFill>
              </a:rPr>
              <a:t>To identify the growth and yield needs to serve sustainable forest management for the next 20 years and beyond.</a:t>
            </a:r>
            <a:endParaRPr lang="en-US" sz="3200" dirty="0">
              <a:solidFill>
                <a:schemeClr val="tx1">
                  <a:lumMod val="65000"/>
                  <a:lumOff val="35000"/>
                </a:schemeClr>
              </a:solidFill>
            </a:endParaRPr>
          </a:p>
          <a:p>
            <a:endParaRPr lang="en-US" dirty="0">
              <a:solidFill>
                <a:schemeClr val="tx1">
                  <a:lumMod val="65000"/>
                  <a:lumOff val="35000"/>
                </a:schemeClr>
              </a:solidFill>
            </a:endParaRPr>
          </a:p>
        </p:txBody>
      </p:sp>
      <p:sp>
        <p:nvSpPr>
          <p:cNvPr id="13" name="Slide Number Placeholder 12"/>
          <p:cNvSpPr>
            <a:spLocks noGrp="1"/>
          </p:cNvSpPr>
          <p:nvPr>
            <p:ph type="sldNum" sz="quarter" idx="12"/>
          </p:nvPr>
        </p:nvSpPr>
        <p:spPr/>
        <p:txBody>
          <a:bodyPr/>
          <a:lstStyle/>
          <a:p>
            <a:fld id="{60D84F11-05DE-46DD-B96E-2F7D30FC7F31}" type="slidenum">
              <a:rPr lang="en-US" smtClean="0"/>
              <a:t>2</a:t>
            </a:fld>
            <a:endParaRPr lang="en-US"/>
          </a:p>
        </p:txBody>
      </p:sp>
    </p:spTree>
    <p:extLst>
      <p:ext uri="{BB962C8B-B14F-4D97-AF65-F5344CB8AC3E}">
        <p14:creationId xmlns:p14="http://schemas.microsoft.com/office/powerpoint/2010/main" val="3642871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65000"/>
                    <a:lumOff val="35000"/>
                  </a:schemeClr>
                </a:solidFill>
                <a:latin typeface="+mn-lt"/>
              </a:rPr>
              <a:t>Next Steps</a:t>
            </a:r>
          </a:p>
        </p:txBody>
      </p:sp>
      <p:sp>
        <p:nvSpPr>
          <p:cNvPr id="3" name="Content Placeholder 2"/>
          <p:cNvSpPr>
            <a:spLocks noGrp="1"/>
          </p:cNvSpPr>
          <p:nvPr>
            <p:ph idx="1"/>
          </p:nvPr>
        </p:nvSpPr>
        <p:spPr>
          <a:xfrm>
            <a:off x="838200" y="1419070"/>
            <a:ext cx="10515600" cy="4205875"/>
          </a:xfrm>
        </p:spPr>
        <p:txBody>
          <a:bodyPr>
            <a:normAutofit/>
          </a:bodyPr>
          <a:lstStyle/>
          <a:p>
            <a:pPr marL="0" indent="0">
              <a:buNone/>
            </a:pPr>
            <a:r>
              <a:rPr lang="en-US" sz="3200" b="1" dirty="0">
                <a:solidFill>
                  <a:schemeClr val="tx1">
                    <a:lumMod val="65000"/>
                    <a:lumOff val="35000"/>
                  </a:schemeClr>
                </a:solidFill>
              </a:rPr>
              <a:t>What are the next steps?</a:t>
            </a:r>
          </a:p>
          <a:p>
            <a:pPr marL="514350" indent="-514350">
              <a:buFont typeface="+mj-lt"/>
              <a:buAutoNum type="arabicPeriod"/>
            </a:pPr>
            <a:r>
              <a:rPr lang="en-US" sz="3200" dirty="0">
                <a:solidFill>
                  <a:schemeClr val="tx1">
                    <a:lumMod val="65000"/>
                    <a:lumOff val="35000"/>
                  </a:schemeClr>
                </a:solidFill>
              </a:rPr>
              <a:t>Identify core business and identify roles, responsibilities and accountabilities.</a:t>
            </a:r>
          </a:p>
          <a:p>
            <a:pPr lvl="1"/>
            <a:r>
              <a:rPr lang="en-US" dirty="0">
                <a:solidFill>
                  <a:schemeClr val="tx1">
                    <a:lumMod val="65000"/>
                    <a:lumOff val="35000"/>
                  </a:schemeClr>
                </a:solidFill>
              </a:rPr>
              <a:t>Maintain plot network in the new forest, especially repeated measurements to project change (growth)</a:t>
            </a:r>
          </a:p>
          <a:p>
            <a:pPr lvl="1"/>
            <a:r>
              <a:rPr lang="en-US" dirty="0">
                <a:solidFill>
                  <a:schemeClr val="tx1">
                    <a:lumMod val="65000"/>
                    <a:lumOff val="35000"/>
                  </a:schemeClr>
                </a:solidFill>
              </a:rPr>
              <a:t>Maintain and develop G&amp;Y tools (including training and integration with other programs)</a:t>
            </a:r>
          </a:p>
          <a:p>
            <a:pPr marL="514350" indent="-514350">
              <a:buFont typeface="+mj-lt"/>
              <a:buAutoNum type="arabicPeriod"/>
            </a:pPr>
            <a:r>
              <a:rPr lang="en-US" sz="3200" dirty="0">
                <a:solidFill>
                  <a:schemeClr val="tx1">
                    <a:lumMod val="65000"/>
                    <a:lumOff val="35000"/>
                  </a:schemeClr>
                </a:solidFill>
              </a:rPr>
              <a:t>Fund core business.</a:t>
            </a:r>
          </a:p>
          <a:p>
            <a:pPr marL="514350" indent="-514350">
              <a:buFont typeface="+mj-lt"/>
              <a:buAutoNum type="arabicPeriod"/>
            </a:pPr>
            <a:r>
              <a:rPr lang="en-US" sz="3200" dirty="0">
                <a:solidFill>
                  <a:schemeClr val="tx1">
                    <a:lumMod val="65000"/>
                    <a:lumOff val="35000"/>
                  </a:schemeClr>
                </a:solidFill>
              </a:rPr>
              <a:t>Ensure coordination, particularly with FRI.</a:t>
            </a:r>
          </a:p>
        </p:txBody>
      </p:sp>
      <p:sp>
        <p:nvSpPr>
          <p:cNvPr id="4" name="Slide Number Placeholder 3"/>
          <p:cNvSpPr>
            <a:spLocks noGrp="1"/>
          </p:cNvSpPr>
          <p:nvPr>
            <p:ph type="sldNum" sz="quarter" idx="12"/>
          </p:nvPr>
        </p:nvSpPr>
        <p:spPr/>
        <p:txBody>
          <a:bodyPr/>
          <a:lstStyle/>
          <a:p>
            <a:fld id="{60D84F11-05DE-46DD-B96E-2F7D30FC7F31}" type="slidenum">
              <a:rPr lang="en-US" smtClean="0"/>
              <a:t>20</a:t>
            </a:fld>
            <a:endParaRPr lang="en-US"/>
          </a:p>
        </p:txBody>
      </p:sp>
      <p:sp>
        <p:nvSpPr>
          <p:cNvPr id="6" name="Rectangle 5"/>
          <p:cNvSpPr/>
          <p:nvPr/>
        </p:nvSpPr>
        <p:spPr>
          <a:xfrm>
            <a:off x="2460829" y="2598821"/>
            <a:ext cx="7613613" cy="1569660"/>
          </a:xfrm>
          <a:prstGeom prst="rect">
            <a:avLst/>
          </a:prstGeom>
          <a:noFill/>
          <a:scene3d>
            <a:camera prst="orthographicFront">
              <a:rot lat="0" lon="0" rev="1500000"/>
            </a:camera>
            <a:lightRig rig="threePt" dir="t"/>
          </a:scene3d>
          <a:sp3d/>
        </p:spPr>
        <p:txBody>
          <a:bodyPr wrap="square" lIns="91440" tIns="45720" rIns="91440" bIns="45720">
            <a:spAutoFit/>
          </a:bodyPr>
          <a:lstStyle/>
          <a:p>
            <a:pPr algn="ctr"/>
            <a:r>
              <a:rPr lang="en-US" sz="9600" b="0" cap="none" spc="0" dirty="0">
                <a:ln w="0"/>
                <a:solidFill>
                  <a:srgbClr val="C00000"/>
                </a:solidFill>
                <a:effectLst>
                  <a:outerShdw blurRad="50800" dist="38100" dir="2700000" algn="tl" rotWithShape="0">
                    <a:prstClr val="black">
                      <a:alpha val="40000"/>
                    </a:prstClr>
                  </a:outerShdw>
                </a:effectLst>
              </a:rPr>
              <a:t>Communicate</a:t>
            </a:r>
          </a:p>
        </p:txBody>
      </p:sp>
    </p:spTree>
    <p:extLst>
      <p:ext uri="{BB962C8B-B14F-4D97-AF65-F5344CB8AC3E}">
        <p14:creationId xmlns:p14="http://schemas.microsoft.com/office/powerpoint/2010/main" val="283246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65000"/>
                    <a:lumOff val="35000"/>
                  </a:schemeClr>
                </a:solidFill>
                <a:latin typeface="+mn-lt"/>
              </a:rPr>
              <a:t>Recommendations</a:t>
            </a:r>
          </a:p>
        </p:txBody>
      </p:sp>
      <p:sp>
        <p:nvSpPr>
          <p:cNvPr id="3" name="Content Placeholder 2"/>
          <p:cNvSpPr>
            <a:spLocks noGrp="1"/>
          </p:cNvSpPr>
          <p:nvPr>
            <p:ph idx="1"/>
          </p:nvPr>
        </p:nvSpPr>
        <p:spPr>
          <a:xfrm>
            <a:off x="838200" y="1419070"/>
            <a:ext cx="10515600" cy="3748675"/>
          </a:xfrm>
        </p:spPr>
        <p:txBody>
          <a:bodyPr>
            <a:normAutofit lnSpcReduction="10000"/>
          </a:bodyPr>
          <a:lstStyle/>
          <a:p>
            <a:pPr marL="514350" indent="-514350">
              <a:buFont typeface="+mj-lt"/>
              <a:buAutoNum type="arabicPeriod"/>
            </a:pPr>
            <a:r>
              <a:rPr lang="en-US" b="1" dirty="0">
                <a:solidFill>
                  <a:schemeClr val="tx1">
                    <a:lumMod val="65000"/>
                    <a:lumOff val="35000"/>
                  </a:schemeClr>
                </a:solidFill>
              </a:rPr>
              <a:t>Look at the forest management planning process.</a:t>
            </a:r>
          </a:p>
          <a:p>
            <a:pPr lvl="1"/>
            <a:r>
              <a:rPr lang="en-US" sz="2800" dirty="0">
                <a:solidFill>
                  <a:schemeClr val="tx1">
                    <a:lumMod val="65000"/>
                    <a:lumOff val="35000"/>
                  </a:schemeClr>
                </a:solidFill>
              </a:rPr>
              <a:t>RACI model </a:t>
            </a:r>
          </a:p>
          <a:p>
            <a:pPr lvl="1"/>
            <a:r>
              <a:rPr lang="en-US" sz="2800" dirty="0">
                <a:solidFill>
                  <a:schemeClr val="tx1">
                    <a:lumMod val="65000"/>
                    <a:lumOff val="35000"/>
                  </a:schemeClr>
                </a:solidFill>
              </a:rPr>
              <a:t>Develop an error budget and find out where large errors occur and evaluate the cost of doing nothing</a:t>
            </a:r>
          </a:p>
          <a:p>
            <a:pPr marL="514350" indent="-514350">
              <a:buFont typeface="+mj-lt"/>
              <a:buAutoNum type="arabicPeriod"/>
            </a:pPr>
            <a:r>
              <a:rPr lang="en-US" b="1" dirty="0">
                <a:solidFill>
                  <a:schemeClr val="tx1">
                    <a:lumMod val="65000"/>
                    <a:lumOff val="35000"/>
                  </a:schemeClr>
                </a:solidFill>
              </a:rPr>
              <a:t>Understand role of G&amp;Y moving forward; join FRI and G&amp;Y and include G&amp;Y in the mandate of the FFT.</a:t>
            </a:r>
          </a:p>
          <a:p>
            <a:pPr marL="514350" indent="-514350">
              <a:buFont typeface="+mj-lt"/>
              <a:buAutoNum type="arabicPeriod"/>
            </a:pPr>
            <a:r>
              <a:rPr lang="en-US" b="1" dirty="0">
                <a:solidFill>
                  <a:schemeClr val="tx1">
                    <a:lumMod val="65000"/>
                    <a:lumOff val="35000"/>
                  </a:schemeClr>
                </a:solidFill>
              </a:rPr>
              <a:t>Communicate.</a:t>
            </a:r>
          </a:p>
          <a:p>
            <a:pPr marL="514350" indent="-514350">
              <a:buFont typeface="+mj-lt"/>
              <a:buAutoNum type="arabicPeriod"/>
            </a:pPr>
            <a:r>
              <a:rPr lang="en-US" b="1" dirty="0">
                <a:solidFill>
                  <a:schemeClr val="tx1">
                    <a:lumMod val="65000"/>
                    <a:lumOff val="35000"/>
                  </a:schemeClr>
                </a:solidFill>
              </a:rPr>
              <a:t>Look at New Brunswick’s inventory/G&amp;Y program (LiDAR-based FRI and CLI) as an example.</a:t>
            </a:r>
          </a:p>
        </p:txBody>
      </p:sp>
      <p:sp>
        <p:nvSpPr>
          <p:cNvPr id="4" name="Slide Number Placeholder 3"/>
          <p:cNvSpPr>
            <a:spLocks noGrp="1"/>
          </p:cNvSpPr>
          <p:nvPr>
            <p:ph type="sldNum" sz="quarter" idx="12"/>
          </p:nvPr>
        </p:nvSpPr>
        <p:spPr/>
        <p:txBody>
          <a:bodyPr/>
          <a:lstStyle/>
          <a:p>
            <a:fld id="{60D84F11-05DE-46DD-B96E-2F7D30FC7F31}" type="slidenum">
              <a:rPr lang="en-US" smtClean="0"/>
              <a:t>21</a:t>
            </a:fld>
            <a:endParaRPr lang="en-US"/>
          </a:p>
        </p:txBody>
      </p:sp>
    </p:spTree>
    <p:extLst>
      <p:ext uri="{BB962C8B-B14F-4D97-AF65-F5344CB8AC3E}">
        <p14:creationId xmlns:p14="http://schemas.microsoft.com/office/powerpoint/2010/main" val="345388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65000"/>
                    <a:lumOff val="35000"/>
                  </a:schemeClr>
                </a:solidFill>
                <a:latin typeface="+mn-lt"/>
              </a:rPr>
              <a:t>Recommendations – RACI model</a:t>
            </a:r>
          </a:p>
        </p:txBody>
      </p:sp>
      <p:sp>
        <p:nvSpPr>
          <p:cNvPr id="4" name="Slide Number Placeholder 3"/>
          <p:cNvSpPr>
            <a:spLocks noGrp="1"/>
          </p:cNvSpPr>
          <p:nvPr>
            <p:ph type="sldNum" sz="quarter" idx="12"/>
          </p:nvPr>
        </p:nvSpPr>
        <p:spPr/>
        <p:txBody>
          <a:bodyPr/>
          <a:lstStyle/>
          <a:p>
            <a:fld id="{60D84F11-05DE-46DD-B96E-2F7D30FC7F31}" type="slidenum">
              <a:rPr lang="en-US" smtClean="0"/>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98161997"/>
              </p:ext>
            </p:extLst>
          </p:nvPr>
        </p:nvGraphicFramePr>
        <p:xfrm>
          <a:off x="943077" y="1416975"/>
          <a:ext cx="10702636" cy="24841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xmlns="" val="20000"/>
                    </a:ext>
                  </a:extLst>
                </a:gridCol>
                <a:gridCol w="1047584">
                  <a:extLst>
                    <a:ext uri="{9D8B030D-6E8A-4147-A177-3AD203B41FA5}">
                      <a16:colId xmlns:a16="http://schemas.microsoft.com/office/drawing/2014/main" xmlns="" val="20001"/>
                    </a:ext>
                  </a:extLst>
                </a:gridCol>
                <a:gridCol w="1338470">
                  <a:extLst>
                    <a:ext uri="{9D8B030D-6E8A-4147-A177-3AD203B41FA5}">
                      <a16:colId xmlns:a16="http://schemas.microsoft.com/office/drawing/2014/main" xmlns="" val="20002"/>
                    </a:ext>
                  </a:extLst>
                </a:gridCol>
                <a:gridCol w="1205948">
                  <a:extLst>
                    <a:ext uri="{9D8B030D-6E8A-4147-A177-3AD203B41FA5}">
                      <a16:colId xmlns:a16="http://schemas.microsoft.com/office/drawing/2014/main" xmlns="" val="20003"/>
                    </a:ext>
                  </a:extLst>
                </a:gridCol>
                <a:gridCol w="1603513">
                  <a:extLst>
                    <a:ext uri="{9D8B030D-6E8A-4147-A177-3AD203B41FA5}">
                      <a16:colId xmlns:a16="http://schemas.microsoft.com/office/drawing/2014/main" xmlns="" val="20004"/>
                    </a:ext>
                  </a:extLst>
                </a:gridCol>
                <a:gridCol w="914400">
                  <a:extLst>
                    <a:ext uri="{9D8B030D-6E8A-4147-A177-3AD203B41FA5}">
                      <a16:colId xmlns:a16="http://schemas.microsoft.com/office/drawing/2014/main" xmlns="" val="20005"/>
                    </a:ext>
                  </a:extLst>
                </a:gridCol>
                <a:gridCol w="1159564">
                  <a:extLst>
                    <a:ext uri="{9D8B030D-6E8A-4147-A177-3AD203B41FA5}">
                      <a16:colId xmlns:a16="http://schemas.microsoft.com/office/drawing/2014/main" xmlns="" val="20006"/>
                    </a:ext>
                  </a:extLst>
                </a:gridCol>
                <a:gridCol w="1330037">
                  <a:extLst>
                    <a:ext uri="{9D8B030D-6E8A-4147-A177-3AD203B41FA5}">
                      <a16:colId xmlns:a16="http://schemas.microsoft.com/office/drawing/2014/main" xmlns="" val="20007"/>
                    </a:ext>
                  </a:extLst>
                </a:gridCol>
              </a:tblGrid>
              <a:tr h="370840">
                <a:tc>
                  <a:txBody>
                    <a:bodyPr/>
                    <a:lstStyle/>
                    <a:p>
                      <a:endParaRPr lang="en-US" dirty="0"/>
                    </a:p>
                  </a:txBody>
                  <a:tcPr/>
                </a:tc>
                <a:tc>
                  <a:txBody>
                    <a:bodyPr/>
                    <a:lstStyle/>
                    <a:p>
                      <a:r>
                        <a:rPr lang="en-US" dirty="0"/>
                        <a:t>FRI Group</a:t>
                      </a:r>
                    </a:p>
                  </a:txBody>
                  <a:tcPr/>
                </a:tc>
                <a:tc>
                  <a:txBody>
                    <a:bodyPr/>
                    <a:lstStyle/>
                    <a:p>
                      <a:r>
                        <a:rPr lang="en-US" dirty="0"/>
                        <a:t>FRI Manager</a:t>
                      </a:r>
                    </a:p>
                  </a:txBody>
                  <a:tcPr/>
                </a:tc>
                <a:tc>
                  <a:txBody>
                    <a:bodyPr/>
                    <a:lstStyle/>
                    <a:p>
                      <a:r>
                        <a:rPr lang="en-US" dirty="0"/>
                        <a:t>G&amp;Y Group</a:t>
                      </a:r>
                    </a:p>
                  </a:txBody>
                  <a:tcPr/>
                </a:tc>
                <a:tc>
                  <a:txBody>
                    <a:bodyPr/>
                    <a:lstStyle/>
                    <a:p>
                      <a:r>
                        <a:rPr lang="en-US" dirty="0"/>
                        <a:t>Regional</a:t>
                      </a:r>
                      <a:r>
                        <a:rPr lang="en-US" baseline="0" dirty="0"/>
                        <a:t> G&amp;Y Specialist</a:t>
                      </a:r>
                      <a:endParaRPr lang="en-US" dirty="0"/>
                    </a:p>
                  </a:txBody>
                  <a:tcPr/>
                </a:tc>
                <a:tc>
                  <a:txBody>
                    <a:bodyPr/>
                    <a:lstStyle/>
                    <a:p>
                      <a:r>
                        <a:rPr lang="en-US" dirty="0"/>
                        <a:t>LCC</a:t>
                      </a:r>
                    </a:p>
                  </a:txBody>
                  <a:tcPr/>
                </a:tc>
                <a:tc>
                  <a:txBody>
                    <a:bodyPr/>
                    <a:lstStyle/>
                    <a:p>
                      <a:r>
                        <a:rPr lang="en-US" dirty="0"/>
                        <a:t>Regional</a:t>
                      </a:r>
                      <a:r>
                        <a:rPr lang="en-US" baseline="0" dirty="0"/>
                        <a:t> Analyst</a:t>
                      </a:r>
                      <a:endParaRPr lang="en-US" dirty="0"/>
                    </a:p>
                  </a:txBody>
                  <a:tcPr/>
                </a:tc>
                <a:tc>
                  <a:txBody>
                    <a:bodyPr/>
                    <a:lstStyle/>
                    <a:p>
                      <a:r>
                        <a:rPr lang="en-US" dirty="0"/>
                        <a:t>Monitoring</a:t>
                      </a:r>
                    </a:p>
                  </a:txBody>
                  <a:tcPr/>
                </a:tc>
                <a:extLst>
                  <a:ext uri="{0D108BD9-81ED-4DB2-BD59-A6C34878D82A}">
                    <a16:rowId xmlns:a16="http://schemas.microsoft.com/office/drawing/2014/main" xmlns="" val="10000"/>
                  </a:ext>
                </a:extLst>
              </a:tr>
              <a:tr h="370840">
                <a:tc>
                  <a:txBody>
                    <a:bodyPr/>
                    <a:lstStyle/>
                    <a:p>
                      <a:r>
                        <a:rPr lang="en-US" dirty="0"/>
                        <a:t>FRI</a:t>
                      </a:r>
                    </a:p>
                  </a:txBody>
                  <a:tcPr/>
                </a:tc>
                <a:tc>
                  <a:txBody>
                    <a:bodyPr/>
                    <a:lstStyle/>
                    <a:p>
                      <a:r>
                        <a:rPr lang="en-US" dirty="0"/>
                        <a:t>R</a:t>
                      </a:r>
                    </a:p>
                  </a:txBody>
                  <a:tcPr/>
                </a:tc>
                <a:tc>
                  <a:txBody>
                    <a:bodyPr/>
                    <a:lstStyle/>
                    <a:p>
                      <a:r>
                        <a:rPr lang="en-US" dirty="0"/>
                        <a:t>A</a:t>
                      </a:r>
                    </a:p>
                  </a:txBody>
                  <a:tcPr/>
                </a:tc>
                <a:tc>
                  <a:txBody>
                    <a:bodyPr/>
                    <a:lstStyle/>
                    <a:p>
                      <a:r>
                        <a:rPr lang="en-US" dirty="0"/>
                        <a:t>C</a:t>
                      </a:r>
                    </a:p>
                  </a:txBody>
                  <a:tcPr/>
                </a:tc>
                <a:tc>
                  <a:txBody>
                    <a:bodyPr/>
                    <a:lstStyle/>
                    <a:p>
                      <a:r>
                        <a:rPr lang="en-US" dirty="0"/>
                        <a:t>C</a:t>
                      </a:r>
                    </a:p>
                  </a:txBody>
                  <a:tcPr/>
                </a:tc>
                <a:tc>
                  <a:txBody>
                    <a:bodyPr/>
                    <a:lstStyle/>
                    <a:p>
                      <a:r>
                        <a:rPr lang="en-US" dirty="0"/>
                        <a:t>I</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01"/>
                  </a:ext>
                </a:extLst>
              </a:tr>
              <a:tr h="370840">
                <a:tc>
                  <a:txBody>
                    <a:bodyPr/>
                    <a:lstStyle/>
                    <a:p>
                      <a:r>
                        <a:rPr lang="en-US" dirty="0"/>
                        <a:t>SFU</a:t>
                      </a:r>
                    </a:p>
                  </a:txBody>
                  <a:tcPr/>
                </a:tc>
                <a:tc>
                  <a:txBody>
                    <a:bodyPr/>
                    <a:lstStyle/>
                    <a:p>
                      <a:r>
                        <a:rPr lang="en-US" dirty="0"/>
                        <a:t>R</a:t>
                      </a:r>
                    </a:p>
                  </a:txBody>
                  <a:tcPr/>
                </a:tc>
                <a:tc>
                  <a:txBody>
                    <a:bodyPr/>
                    <a:lstStyle/>
                    <a:p>
                      <a:endParaRPr lang="en-US" dirty="0"/>
                    </a:p>
                  </a:txBody>
                  <a:tcPr/>
                </a:tc>
                <a:tc>
                  <a:txBody>
                    <a:bodyPr/>
                    <a:lstStyle/>
                    <a:p>
                      <a:r>
                        <a:rPr lang="en-US" dirty="0"/>
                        <a:t>R</a:t>
                      </a:r>
                    </a:p>
                  </a:txBody>
                  <a:tcPr/>
                </a:tc>
                <a:tc>
                  <a:txBody>
                    <a:bodyPr/>
                    <a:lstStyle/>
                    <a:p>
                      <a:r>
                        <a:rPr lang="en-US" dirty="0"/>
                        <a:t>A</a:t>
                      </a:r>
                    </a:p>
                  </a:txBody>
                  <a:tcPr/>
                </a:tc>
                <a:tc>
                  <a:txBody>
                    <a:bodyPr/>
                    <a:lstStyle/>
                    <a:p>
                      <a:endParaRPr lang="en-US"/>
                    </a:p>
                  </a:txBody>
                  <a:tcPr/>
                </a:tc>
                <a:tc>
                  <a:txBody>
                    <a:bodyPr/>
                    <a:lstStyle/>
                    <a:p>
                      <a:r>
                        <a:rPr lang="en-US" dirty="0"/>
                        <a:t>C</a:t>
                      </a:r>
                    </a:p>
                  </a:txBody>
                  <a:tcPr/>
                </a:tc>
                <a:tc>
                  <a:txBody>
                    <a:bodyPr/>
                    <a:lstStyle/>
                    <a:p>
                      <a:endParaRPr lang="en-US"/>
                    </a:p>
                  </a:txBody>
                  <a:tcPr/>
                </a:tc>
                <a:extLst>
                  <a:ext uri="{0D108BD9-81ED-4DB2-BD59-A6C34878D82A}">
                    <a16:rowId xmlns:a16="http://schemas.microsoft.com/office/drawing/2014/main" xmlns="" val="10002"/>
                  </a:ext>
                </a:extLst>
              </a:tr>
              <a:tr h="370840">
                <a:tc>
                  <a:txBody>
                    <a:bodyPr/>
                    <a:lstStyle/>
                    <a:p>
                      <a:r>
                        <a:rPr lang="en-US" dirty="0"/>
                        <a:t>Yield Curves</a:t>
                      </a:r>
                    </a:p>
                  </a:txBody>
                  <a:tcPr/>
                </a:tc>
                <a:tc>
                  <a:txBody>
                    <a:bodyPr/>
                    <a:lstStyle/>
                    <a:p>
                      <a:endParaRPr lang="en-US"/>
                    </a:p>
                  </a:txBody>
                  <a:tcPr/>
                </a:tc>
                <a:tc>
                  <a:txBody>
                    <a:bodyPr/>
                    <a:lstStyle/>
                    <a:p>
                      <a:endParaRPr lang="en-US"/>
                    </a:p>
                  </a:txBody>
                  <a:tcPr/>
                </a:tc>
                <a:tc>
                  <a:txBody>
                    <a:bodyPr/>
                    <a:lstStyle/>
                    <a:p>
                      <a:r>
                        <a:rPr lang="en-US" dirty="0"/>
                        <a:t>R</a:t>
                      </a:r>
                    </a:p>
                  </a:txBody>
                  <a:tcPr/>
                </a:tc>
                <a:tc>
                  <a:txBody>
                    <a:bodyPr/>
                    <a:lstStyle/>
                    <a:p>
                      <a:r>
                        <a:rPr lang="en-US" dirty="0"/>
                        <a:t>A</a:t>
                      </a:r>
                    </a:p>
                  </a:txBody>
                  <a:tcPr/>
                </a:tc>
                <a:tc>
                  <a:txBody>
                    <a:bodyPr/>
                    <a:lstStyle/>
                    <a:p>
                      <a:r>
                        <a:rPr lang="en-US" dirty="0"/>
                        <a:t>I</a:t>
                      </a:r>
                    </a:p>
                  </a:txBody>
                  <a:tcPr/>
                </a:tc>
                <a:tc>
                  <a:txBody>
                    <a:bodyPr/>
                    <a:lstStyle/>
                    <a:p>
                      <a:r>
                        <a:rPr lang="en-US" dirty="0"/>
                        <a:t>C</a:t>
                      </a:r>
                    </a:p>
                  </a:txBody>
                  <a:tcPr/>
                </a:tc>
                <a:tc>
                  <a:txBody>
                    <a:bodyPr/>
                    <a:lstStyle/>
                    <a:p>
                      <a:endParaRPr lang="en-US"/>
                    </a:p>
                  </a:txBody>
                  <a:tcPr/>
                </a:tc>
                <a:extLst>
                  <a:ext uri="{0D108BD9-81ED-4DB2-BD59-A6C34878D82A}">
                    <a16:rowId xmlns:a16="http://schemas.microsoft.com/office/drawing/2014/main" xmlns="" val="10003"/>
                  </a:ext>
                </a:extLst>
              </a:tr>
              <a:tr h="185420">
                <a:tc>
                  <a:txBody>
                    <a:bodyPr/>
                    <a:lstStyle/>
                    <a:p>
                      <a:r>
                        <a:rPr lang="en-US" dirty="0"/>
                        <a:t>FMP</a:t>
                      </a:r>
                      <a:r>
                        <a:rPr lang="en-US" baseline="0" dirty="0"/>
                        <a:t> objectives</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r>
                        <a:rPr lang="en-US" dirty="0"/>
                        <a:t>R</a:t>
                      </a:r>
                    </a:p>
                  </a:txBody>
                  <a:tcPr/>
                </a:tc>
                <a:tc>
                  <a:txBody>
                    <a:bodyPr/>
                    <a:lstStyle/>
                    <a:p>
                      <a:r>
                        <a:rPr lang="en-US" dirty="0"/>
                        <a:t>A</a:t>
                      </a:r>
                    </a:p>
                  </a:txBody>
                  <a:tcPr/>
                </a:tc>
                <a:tc>
                  <a:txBody>
                    <a:bodyPr/>
                    <a:lstStyle/>
                    <a:p>
                      <a:endParaRPr lang="en-US" dirty="0"/>
                    </a:p>
                  </a:txBody>
                  <a:tcPr/>
                </a:tc>
                <a:extLst>
                  <a:ext uri="{0D108BD9-81ED-4DB2-BD59-A6C34878D82A}">
                    <a16:rowId xmlns:a16="http://schemas.microsoft.com/office/drawing/2014/main" xmlns="" val="10004"/>
                  </a:ext>
                </a:extLst>
              </a:tr>
              <a:tr h="185420">
                <a:tc>
                  <a:txBody>
                    <a:bodyPr/>
                    <a:lstStyle/>
                    <a:p>
                      <a:r>
                        <a:rPr lang="en-US" dirty="0"/>
                        <a:t>Monitoring</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1219200" y="4240696"/>
            <a:ext cx="7224029" cy="1200329"/>
          </a:xfrm>
          <a:prstGeom prst="rect">
            <a:avLst/>
          </a:prstGeom>
          <a:noFill/>
        </p:spPr>
        <p:txBody>
          <a:bodyPr wrap="none" rtlCol="0">
            <a:spAutoFit/>
          </a:bodyPr>
          <a:lstStyle/>
          <a:p>
            <a:r>
              <a:rPr lang="en-US" dirty="0"/>
              <a:t>R – Responsible – who does the work?</a:t>
            </a:r>
          </a:p>
          <a:p>
            <a:r>
              <a:rPr lang="en-US" dirty="0"/>
              <a:t>A – accountable – who gives final approval?  Only one accountable person</a:t>
            </a:r>
          </a:p>
          <a:p>
            <a:r>
              <a:rPr lang="en-US" dirty="0"/>
              <a:t>C – Consulted – subject matter experts (two-way communication)</a:t>
            </a:r>
          </a:p>
          <a:p>
            <a:r>
              <a:rPr lang="en-US" dirty="0"/>
              <a:t>I – informed – who is kept up to date on progress (one-way communication)</a:t>
            </a:r>
          </a:p>
        </p:txBody>
      </p:sp>
    </p:spTree>
    <p:extLst>
      <p:ext uri="{BB962C8B-B14F-4D97-AF65-F5344CB8AC3E}">
        <p14:creationId xmlns:p14="http://schemas.microsoft.com/office/powerpoint/2010/main" val="4174975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7F011D0D-47B7-B94B-AB1F-52AA061386CF}"/>
              </a:ext>
            </a:extLst>
          </p:cNvPr>
          <p:cNvSpPr/>
          <p:nvPr/>
        </p:nvSpPr>
        <p:spPr>
          <a:xfrm>
            <a:off x="0" y="4973782"/>
            <a:ext cx="3747268" cy="1834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2F78C2FA-02D0-E54A-AC1F-912898549905}"/>
              </a:ext>
            </a:extLst>
          </p:cNvPr>
          <p:cNvSpPr txBox="1"/>
          <p:nvPr/>
        </p:nvSpPr>
        <p:spPr>
          <a:xfrm>
            <a:off x="785308" y="248016"/>
            <a:ext cx="5983305" cy="584775"/>
          </a:xfrm>
          <a:prstGeom prst="rect">
            <a:avLst/>
          </a:prstGeom>
          <a:noFill/>
        </p:spPr>
        <p:txBody>
          <a:bodyPr wrap="none" rtlCol="0">
            <a:spAutoFit/>
          </a:bodyPr>
          <a:lstStyle/>
          <a:p>
            <a:r>
              <a:rPr lang="en-US" sz="3200" b="1" i="1" strike="sngStrike" dirty="0">
                <a:solidFill>
                  <a:schemeClr val="tx1">
                    <a:lumMod val="65000"/>
                    <a:lumOff val="35000"/>
                  </a:schemeClr>
                </a:solidFill>
              </a:rPr>
              <a:t>Current</a:t>
            </a:r>
            <a:r>
              <a:rPr lang="en-US" sz="3200" b="1" i="1" dirty="0">
                <a:solidFill>
                  <a:schemeClr val="tx1">
                    <a:lumMod val="65000"/>
                    <a:lumOff val="35000"/>
                  </a:schemeClr>
                </a:solidFill>
              </a:rPr>
              <a:t> Past state (~20-year cycle)</a:t>
            </a:r>
          </a:p>
        </p:txBody>
      </p:sp>
      <p:grpSp>
        <p:nvGrpSpPr>
          <p:cNvPr id="10" name="Group 9">
            <a:extLst>
              <a:ext uri="{FF2B5EF4-FFF2-40B4-BE49-F238E27FC236}">
                <a16:creationId xmlns:a16="http://schemas.microsoft.com/office/drawing/2014/main" xmlns="" id="{57F0755F-19A2-564A-8D09-C97DBA062017}"/>
              </a:ext>
            </a:extLst>
          </p:cNvPr>
          <p:cNvGrpSpPr/>
          <p:nvPr/>
        </p:nvGrpSpPr>
        <p:grpSpPr>
          <a:xfrm>
            <a:off x="10186627" y="1964517"/>
            <a:ext cx="1440000" cy="1440000"/>
            <a:chOff x="10186627" y="1964517"/>
            <a:chExt cx="1440000" cy="1440000"/>
          </a:xfrm>
        </p:grpSpPr>
        <p:sp>
          <p:nvSpPr>
            <p:cNvPr id="14" name="Oval 13">
              <a:extLst>
                <a:ext uri="{FF2B5EF4-FFF2-40B4-BE49-F238E27FC236}">
                  <a16:creationId xmlns:a16="http://schemas.microsoft.com/office/drawing/2014/main" xmlns="" id="{0EF20449-9F2C-3C49-BD83-64A91C4F9D18}"/>
                </a:ext>
              </a:extLst>
            </p:cNvPr>
            <p:cNvSpPr/>
            <p:nvPr/>
          </p:nvSpPr>
          <p:spPr>
            <a:xfrm>
              <a:off x="10186627" y="1964517"/>
              <a:ext cx="1440000" cy="1440000"/>
            </a:xfrm>
            <a:prstGeom prst="ellipse">
              <a:avLst/>
            </a:prstGeom>
            <a:solidFill>
              <a:schemeClr val="accent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6">
                    <a:lumMod val="50000"/>
                  </a:schemeClr>
                </a:solidFill>
              </a:endParaRPr>
            </a:p>
          </p:txBody>
        </p:sp>
        <p:sp>
          <p:nvSpPr>
            <p:cNvPr id="17" name="TextBox 16">
              <a:extLst>
                <a:ext uri="{FF2B5EF4-FFF2-40B4-BE49-F238E27FC236}">
                  <a16:creationId xmlns:a16="http://schemas.microsoft.com/office/drawing/2014/main" xmlns="" id="{F9CD58A4-C079-F244-A587-A48C7EE9D5DA}"/>
                </a:ext>
              </a:extLst>
            </p:cNvPr>
            <p:cNvSpPr txBox="1"/>
            <p:nvPr/>
          </p:nvSpPr>
          <p:spPr>
            <a:xfrm>
              <a:off x="10186627" y="2460753"/>
              <a:ext cx="1440000" cy="400110"/>
            </a:xfrm>
            <a:prstGeom prst="rect">
              <a:avLst/>
            </a:prstGeom>
            <a:noFill/>
          </p:spPr>
          <p:txBody>
            <a:bodyPr wrap="square" rtlCol="0">
              <a:spAutoFit/>
            </a:bodyPr>
            <a:lstStyle/>
            <a:p>
              <a:pPr algn="ctr"/>
              <a:r>
                <a:rPr lang="en-US" sz="2000" b="1" dirty="0">
                  <a:solidFill>
                    <a:schemeClr val="accent2">
                      <a:lumMod val="50000"/>
                    </a:schemeClr>
                  </a:solidFill>
                </a:rPr>
                <a:t>Operations</a:t>
              </a:r>
            </a:p>
          </p:txBody>
        </p:sp>
      </p:grpSp>
      <p:sp>
        <p:nvSpPr>
          <p:cNvPr id="20" name="TextBox 19">
            <a:extLst>
              <a:ext uri="{FF2B5EF4-FFF2-40B4-BE49-F238E27FC236}">
                <a16:creationId xmlns:a16="http://schemas.microsoft.com/office/drawing/2014/main" xmlns="" id="{ABE50E59-1ECE-BD42-BB4A-F99749CEDE7C}"/>
              </a:ext>
            </a:extLst>
          </p:cNvPr>
          <p:cNvSpPr txBox="1"/>
          <p:nvPr/>
        </p:nvSpPr>
        <p:spPr>
          <a:xfrm>
            <a:off x="785307" y="4441864"/>
            <a:ext cx="10425487" cy="400110"/>
          </a:xfrm>
          <a:prstGeom prst="rect">
            <a:avLst/>
          </a:prstGeom>
          <a:noFill/>
        </p:spPr>
        <p:txBody>
          <a:bodyPr wrap="square" rtlCol="0">
            <a:spAutoFit/>
          </a:bodyPr>
          <a:lstStyle/>
          <a:p>
            <a:pPr marL="136525" indent="-136525">
              <a:buFont typeface="Arial" panose="020B0604020202020204" pitchFamily="34" charset="0"/>
              <a:buChar char="•"/>
            </a:pPr>
            <a:r>
              <a:rPr lang="en-US" sz="2000" b="1" dirty="0">
                <a:solidFill>
                  <a:schemeClr val="tx1">
                    <a:lumMod val="65000"/>
                    <a:lumOff val="35000"/>
                  </a:schemeClr>
                </a:solidFill>
              </a:rPr>
              <a:t>System is </a:t>
            </a:r>
            <a:r>
              <a:rPr lang="en-US" sz="2000" b="1" i="1" dirty="0">
                <a:solidFill>
                  <a:schemeClr val="tx1">
                    <a:lumMod val="65000"/>
                    <a:lumOff val="35000"/>
                  </a:schemeClr>
                </a:solidFill>
              </a:rPr>
              <a:t>self-compensating</a:t>
            </a:r>
            <a:r>
              <a:rPr lang="en-US" sz="2000" b="1" dirty="0">
                <a:solidFill>
                  <a:schemeClr val="tx1">
                    <a:lumMod val="65000"/>
                    <a:lumOff val="35000"/>
                  </a:schemeClr>
                </a:solidFill>
              </a:rPr>
              <a:t> (but not </a:t>
            </a:r>
            <a:r>
              <a:rPr lang="en-US" sz="2000" b="1" i="1" dirty="0">
                <a:solidFill>
                  <a:schemeClr val="tx1">
                    <a:lumMod val="65000"/>
                    <a:lumOff val="35000"/>
                  </a:schemeClr>
                </a:solidFill>
              </a:rPr>
              <a:t>self-refining</a:t>
            </a:r>
            <a:r>
              <a:rPr lang="en-US" sz="2000" b="1" dirty="0">
                <a:solidFill>
                  <a:schemeClr val="tx1">
                    <a:lumMod val="65000"/>
                    <a:lumOff val="35000"/>
                  </a:schemeClr>
                </a:solidFill>
              </a:rPr>
              <a:t>). </a:t>
            </a:r>
          </a:p>
        </p:txBody>
      </p:sp>
      <p:grpSp>
        <p:nvGrpSpPr>
          <p:cNvPr id="2" name="Group 1">
            <a:extLst>
              <a:ext uri="{FF2B5EF4-FFF2-40B4-BE49-F238E27FC236}">
                <a16:creationId xmlns:a16="http://schemas.microsoft.com/office/drawing/2014/main" xmlns="" id="{DC59C0F2-A02D-3E4D-AFDA-2B8F87A49B6A}"/>
              </a:ext>
            </a:extLst>
          </p:cNvPr>
          <p:cNvGrpSpPr/>
          <p:nvPr/>
        </p:nvGrpSpPr>
        <p:grpSpPr>
          <a:xfrm>
            <a:off x="539519" y="916050"/>
            <a:ext cx="3207749" cy="3528582"/>
            <a:chOff x="539519" y="916050"/>
            <a:chExt cx="3207749" cy="3528582"/>
          </a:xfrm>
        </p:grpSpPr>
        <p:sp>
          <p:nvSpPr>
            <p:cNvPr id="7" name="Right Arrow 6">
              <a:extLst>
                <a:ext uri="{FF2B5EF4-FFF2-40B4-BE49-F238E27FC236}">
                  <a16:creationId xmlns:a16="http://schemas.microsoft.com/office/drawing/2014/main" xmlns="" id="{E45E0D56-FE4D-5045-A714-15BC86BDF0BA}"/>
                </a:ext>
              </a:extLst>
            </p:cNvPr>
            <p:cNvSpPr/>
            <p:nvPr/>
          </p:nvSpPr>
          <p:spPr>
            <a:xfrm>
              <a:off x="1613542" y="916050"/>
              <a:ext cx="2133726" cy="3528582"/>
            </a:xfrm>
            <a:prstGeom prst="rightArrow">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6" name="Oval 5">
              <a:extLst>
                <a:ext uri="{FF2B5EF4-FFF2-40B4-BE49-F238E27FC236}">
                  <a16:creationId xmlns:a16="http://schemas.microsoft.com/office/drawing/2014/main" xmlns="" id="{8948353C-AA67-F84C-B990-6D85EC19801E}"/>
                </a:ext>
              </a:extLst>
            </p:cNvPr>
            <p:cNvSpPr/>
            <p:nvPr/>
          </p:nvSpPr>
          <p:spPr>
            <a:xfrm>
              <a:off x="575009" y="1960341"/>
              <a:ext cx="1440000" cy="1440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p:txBody>
        </p:sp>
        <p:sp>
          <p:nvSpPr>
            <p:cNvPr id="15" name="TextBox 14">
              <a:extLst>
                <a:ext uri="{FF2B5EF4-FFF2-40B4-BE49-F238E27FC236}">
                  <a16:creationId xmlns:a16="http://schemas.microsoft.com/office/drawing/2014/main" xmlns="" id="{9A7D1BC3-A425-2D4A-BDA4-71713E122C00}"/>
                </a:ext>
              </a:extLst>
            </p:cNvPr>
            <p:cNvSpPr txBox="1"/>
            <p:nvPr/>
          </p:nvSpPr>
          <p:spPr>
            <a:xfrm>
              <a:off x="539519" y="2460753"/>
              <a:ext cx="1440000" cy="400110"/>
            </a:xfrm>
            <a:prstGeom prst="rect">
              <a:avLst/>
            </a:prstGeom>
            <a:noFill/>
          </p:spPr>
          <p:txBody>
            <a:bodyPr wrap="square" rtlCol="0">
              <a:spAutoFit/>
            </a:bodyPr>
            <a:lstStyle/>
            <a:p>
              <a:pPr algn="ctr"/>
              <a:r>
                <a:rPr lang="en-US" sz="2000" b="1" dirty="0">
                  <a:solidFill>
                    <a:schemeClr val="accent6">
                      <a:lumMod val="50000"/>
                    </a:schemeClr>
                  </a:solidFill>
                </a:rPr>
                <a:t>Inventory</a:t>
              </a:r>
            </a:p>
          </p:txBody>
        </p:sp>
        <p:sp>
          <p:nvSpPr>
            <p:cNvPr id="21" name="TextBox 20">
              <a:extLst>
                <a:ext uri="{FF2B5EF4-FFF2-40B4-BE49-F238E27FC236}">
                  <a16:creationId xmlns:a16="http://schemas.microsoft.com/office/drawing/2014/main" xmlns="" id="{9ABEA0D7-0703-114B-A736-7ECCBDF377CE}"/>
                </a:ext>
              </a:extLst>
            </p:cNvPr>
            <p:cNvSpPr txBox="1"/>
            <p:nvPr/>
          </p:nvSpPr>
          <p:spPr>
            <a:xfrm>
              <a:off x="1917416" y="1951302"/>
              <a:ext cx="1628978" cy="1477328"/>
            </a:xfrm>
            <a:prstGeom prst="rect">
              <a:avLst/>
            </a:prstGeom>
            <a:noFill/>
          </p:spPr>
          <p:txBody>
            <a:bodyPr wrap="square" rtlCol="0">
              <a:spAutoFit/>
            </a:bodyPr>
            <a:lstStyle/>
            <a:p>
              <a:pPr marL="136525" indent="-136525">
                <a:buFont typeface="Arial" panose="020B0604020202020204" pitchFamily="34" charset="0"/>
                <a:buChar char="•"/>
              </a:pPr>
              <a:r>
                <a:rPr lang="en-US" b="1" dirty="0">
                  <a:solidFill>
                    <a:schemeClr val="accent6">
                      <a:lumMod val="50000"/>
                    </a:schemeClr>
                  </a:solidFill>
                </a:rPr>
                <a:t>Photo Interp.</a:t>
              </a:r>
            </a:p>
            <a:p>
              <a:pPr marL="136525" indent="-136525">
                <a:buFont typeface="Arial" panose="020B0604020202020204" pitchFamily="34" charset="0"/>
                <a:buChar char="•"/>
              </a:pPr>
              <a:r>
                <a:rPr lang="en-US" b="1" dirty="0">
                  <a:solidFill>
                    <a:schemeClr val="accent6">
                      <a:lumMod val="50000"/>
                    </a:schemeClr>
                  </a:solidFill>
                </a:rPr>
                <a:t>Stands; spp., age, </a:t>
              </a:r>
              <a:r>
                <a:rPr lang="en-US" b="1" dirty="0" err="1">
                  <a:solidFill>
                    <a:schemeClr val="accent6">
                      <a:lumMod val="50000"/>
                    </a:schemeClr>
                  </a:solidFill>
                </a:rPr>
                <a:t>ht</a:t>
              </a:r>
              <a:r>
                <a:rPr lang="en-US" b="1" dirty="0">
                  <a:solidFill>
                    <a:schemeClr val="accent6">
                      <a:lumMod val="50000"/>
                    </a:schemeClr>
                  </a:solidFill>
                </a:rPr>
                <a:t>, stocking, ecosite</a:t>
              </a:r>
            </a:p>
          </p:txBody>
        </p:sp>
      </p:grpSp>
      <p:grpSp>
        <p:nvGrpSpPr>
          <p:cNvPr id="3" name="Group 2">
            <a:extLst>
              <a:ext uri="{FF2B5EF4-FFF2-40B4-BE49-F238E27FC236}">
                <a16:creationId xmlns:a16="http://schemas.microsoft.com/office/drawing/2014/main" xmlns="" id="{728D42D4-630E-4145-8E26-584F5D40A861}"/>
              </a:ext>
            </a:extLst>
          </p:cNvPr>
          <p:cNvGrpSpPr/>
          <p:nvPr/>
        </p:nvGrpSpPr>
        <p:grpSpPr>
          <a:xfrm>
            <a:off x="3758701" y="918138"/>
            <a:ext cx="3172259" cy="3528582"/>
            <a:chOff x="3758701" y="918138"/>
            <a:chExt cx="3172259" cy="3528582"/>
          </a:xfrm>
        </p:grpSpPr>
        <p:sp>
          <p:nvSpPr>
            <p:cNvPr id="8" name="Right Arrow 7">
              <a:extLst>
                <a:ext uri="{FF2B5EF4-FFF2-40B4-BE49-F238E27FC236}">
                  <a16:creationId xmlns:a16="http://schemas.microsoft.com/office/drawing/2014/main" xmlns="" id="{2513BFEE-78A7-C047-9870-222A31D9C9CB}"/>
                </a:ext>
              </a:extLst>
            </p:cNvPr>
            <p:cNvSpPr/>
            <p:nvPr/>
          </p:nvSpPr>
          <p:spPr>
            <a:xfrm>
              <a:off x="4797234" y="918138"/>
              <a:ext cx="2133726" cy="3528582"/>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9" name="Oval 8">
              <a:extLst>
                <a:ext uri="{FF2B5EF4-FFF2-40B4-BE49-F238E27FC236}">
                  <a16:creationId xmlns:a16="http://schemas.microsoft.com/office/drawing/2014/main" xmlns="" id="{D4BEC0B1-A4D1-5B43-AC78-ABEC36DA953F}"/>
                </a:ext>
              </a:extLst>
            </p:cNvPr>
            <p:cNvSpPr/>
            <p:nvPr/>
          </p:nvSpPr>
          <p:spPr>
            <a:xfrm>
              <a:off x="3758701" y="1962429"/>
              <a:ext cx="1440000" cy="1440000"/>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p:txBody>
        </p:sp>
        <p:sp>
          <p:nvSpPr>
            <p:cNvPr id="18" name="TextBox 17">
              <a:extLst>
                <a:ext uri="{FF2B5EF4-FFF2-40B4-BE49-F238E27FC236}">
                  <a16:creationId xmlns:a16="http://schemas.microsoft.com/office/drawing/2014/main" xmlns="" id="{C493448D-A0FB-C34E-A308-DD2E6FCC957F}"/>
                </a:ext>
              </a:extLst>
            </p:cNvPr>
            <p:cNvSpPr txBox="1"/>
            <p:nvPr/>
          </p:nvSpPr>
          <p:spPr>
            <a:xfrm>
              <a:off x="3770732" y="2460753"/>
              <a:ext cx="1440000" cy="400110"/>
            </a:xfrm>
            <a:prstGeom prst="rect">
              <a:avLst/>
            </a:prstGeom>
            <a:noFill/>
          </p:spPr>
          <p:txBody>
            <a:bodyPr wrap="square" rtlCol="0">
              <a:spAutoFit/>
            </a:bodyPr>
            <a:lstStyle/>
            <a:p>
              <a:pPr algn="ctr"/>
              <a:r>
                <a:rPr lang="en-US" sz="2000" b="1" dirty="0">
                  <a:solidFill>
                    <a:schemeClr val="accent5">
                      <a:lumMod val="50000"/>
                    </a:schemeClr>
                  </a:solidFill>
                </a:rPr>
                <a:t>MIST</a:t>
              </a:r>
            </a:p>
          </p:txBody>
        </p:sp>
        <p:sp>
          <p:nvSpPr>
            <p:cNvPr id="22" name="TextBox 21">
              <a:extLst>
                <a:ext uri="{FF2B5EF4-FFF2-40B4-BE49-F238E27FC236}">
                  <a16:creationId xmlns:a16="http://schemas.microsoft.com/office/drawing/2014/main" xmlns="" id="{7145D3B7-E702-754D-A2DA-D4CA9421D7F9}"/>
                </a:ext>
              </a:extLst>
            </p:cNvPr>
            <p:cNvSpPr txBox="1"/>
            <p:nvPr/>
          </p:nvSpPr>
          <p:spPr>
            <a:xfrm>
              <a:off x="5238768" y="2151718"/>
              <a:ext cx="1628978" cy="923330"/>
            </a:xfrm>
            <a:prstGeom prst="rect">
              <a:avLst/>
            </a:prstGeom>
            <a:noFill/>
          </p:spPr>
          <p:txBody>
            <a:bodyPr wrap="square" rtlCol="0">
              <a:spAutoFit/>
            </a:bodyPr>
            <a:lstStyle/>
            <a:p>
              <a:pPr marL="136525" indent="-136525">
                <a:buFont typeface="Arial" panose="020B0604020202020204" pitchFamily="34" charset="0"/>
                <a:buChar char="•"/>
              </a:pPr>
              <a:r>
                <a:rPr lang="en-US" b="1" dirty="0">
                  <a:solidFill>
                    <a:schemeClr val="accent5">
                      <a:lumMod val="50000"/>
                    </a:schemeClr>
                  </a:solidFill>
                </a:rPr>
                <a:t>Stand vol.</a:t>
              </a:r>
            </a:p>
            <a:p>
              <a:pPr marL="136525" indent="-136525">
                <a:buFont typeface="Arial" panose="020B0604020202020204" pitchFamily="34" charset="0"/>
                <a:buChar char="•"/>
              </a:pPr>
              <a:r>
                <a:rPr lang="en-US" b="1" dirty="0">
                  <a:solidFill>
                    <a:schemeClr val="accent5">
                      <a:lumMod val="50000"/>
                    </a:schemeClr>
                  </a:solidFill>
                </a:rPr>
                <a:t>Forecast stratum G&amp;Y</a:t>
              </a:r>
            </a:p>
          </p:txBody>
        </p:sp>
      </p:grpSp>
      <p:grpSp>
        <p:nvGrpSpPr>
          <p:cNvPr id="5" name="Group 4">
            <a:extLst>
              <a:ext uri="{FF2B5EF4-FFF2-40B4-BE49-F238E27FC236}">
                <a16:creationId xmlns:a16="http://schemas.microsoft.com/office/drawing/2014/main" xmlns="" id="{62EF57EE-B872-074B-BBF7-45F6D526BFC2}"/>
              </a:ext>
            </a:extLst>
          </p:cNvPr>
          <p:cNvGrpSpPr/>
          <p:nvPr/>
        </p:nvGrpSpPr>
        <p:grpSpPr>
          <a:xfrm>
            <a:off x="6952831" y="918138"/>
            <a:ext cx="3172259" cy="3528582"/>
            <a:chOff x="6952831" y="918138"/>
            <a:chExt cx="3172259" cy="3528582"/>
          </a:xfrm>
        </p:grpSpPr>
        <p:sp>
          <p:nvSpPr>
            <p:cNvPr id="12" name="Right Arrow 11">
              <a:extLst>
                <a:ext uri="{FF2B5EF4-FFF2-40B4-BE49-F238E27FC236}">
                  <a16:creationId xmlns:a16="http://schemas.microsoft.com/office/drawing/2014/main" xmlns="" id="{929E0AEC-7BB2-F14F-9A38-EAA4F37AE0BE}"/>
                </a:ext>
              </a:extLst>
            </p:cNvPr>
            <p:cNvSpPr/>
            <p:nvPr/>
          </p:nvSpPr>
          <p:spPr>
            <a:xfrm>
              <a:off x="7991364" y="918138"/>
              <a:ext cx="2133726" cy="3528582"/>
            </a:xfrm>
            <a:prstGeom prst="rightArrow">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13" name="Oval 12">
              <a:extLst>
                <a:ext uri="{FF2B5EF4-FFF2-40B4-BE49-F238E27FC236}">
                  <a16:creationId xmlns:a16="http://schemas.microsoft.com/office/drawing/2014/main" xmlns="" id="{D8DDAE65-01B9-7C40-AEDD-39480C53543D}"/>
                </a:ext>
              </a:extLst>
            </p:cNvPr>
            <p:cNvSpPr/>
            <p:nvPr/>
          </p:nvSpPr>
          <p:spPr>
            <a:xfrm>
              <a:off x="6952831" y="1962429"/>
              <a:ext cx="1440000" cy="1440000"/>
            </a:xfrm>
            <a:prstGeom prst="ellipse">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6">
                    <a:lumMod val="50000"/>
                  </a:schemeClr>
                </a:solidFill>
              </a:endParaRPr>
            </a:p>
          </p:txBody>
        </p:sp>
        <p:sp>
          <p:nvSpPr>
            <p:cNvPr id="16" name="TextBox 15">
              <a:extLst>
                <a:ext uri="{FF2B5EF4-FFF2-40B4-BE49-F238E27FC236}">
                  <a16:creationId xmlns:a16="http://schemas.microsoft.com/office/drawing/2014/main" xmlns="" id="{48244E12-C616-0348-9A78-F5F812CBA9E7}"/>
                </a:ext>
              </a:extLst>
            </p:cNvPr>
            <p:cNvSpPr txBox="1"/>
            <p:nvPr/>
          </p:nvSpPr>
          <p:spPr>
            <a:xfrm>
              <a:off x="7096633" y="2158135"/>
              <a:ext cx="1227551" cy="1015663"/>
            </a:xfrm>
            <a:prstGeom prst="rect">
              <a:avLst/>
            </a:prstGeom>
            <a:noFill/>
          </p:spPr>
          <p:txBody>
            <a:bodyPr wrap="square" rtlCol="0">
              <a:spAutoFit/>
            </a:bodyPr>
            <a:lstStyle/>
            <a:p>
              <a:pPr algn="ctr"/>
              <a:r>
                <a:rPr lang="en-US" sz="2000" b="1" dirty="0">
                  <a:solidFill>
                    <a:schemeClr val="accent4">
                      <a:lumMod val="50000"/>
                    </a:schemeClr>
                  </a:solidFill>
                </a:rPr>
                <a:t>Solve</a:t>
              </a:r>
              <a:br>
                <a:rPr lang="en-US" sz="2000" b="1" dirty="0">
                  <a:solidFill>
                    <a:schemeClr val="accent4">
                      <a:lumMod val="50000"/>
                    </a:schemeClr>
                  </a:solidFill>
                </a:rPr>
              </a:br>
              <a:r>
                <a:rPr lang="en-US" sz="2000" b="1" dirty="0">
                  <a:solidFill>
                    <a:schemeClr val="accent4">
                      <a:lumMod val="50000"/>
                    </a:schemeClr>
                  </a:solidFill>
                </a:rPr>
                <a:t>Strategic Plan</a:t>
              </a:r>
            </a:p>
          </p:txBody>
        </p:sp>
        <p:sp>
          <p:nvSpPr>
            <p:cNvPr id="23" name="TextBox 22">
              <a:extLst>
                <a:ext uri="{FF2B5EF4-FFF2-40B4-BE49-F238E27FC236}">
                  <a16:creationId xmlns:a16="http://schemas.microsoft.com/office/drawing/2014/main" xmlns="" id="{97A198E6-F5A2-5C43-9749-33C04F43FB80}"/>
                </a:ext>
              </a:extLst>
            </p:cNvPr>
            <p:cNvSpPr txBox="1"/>
            <p:nvPr/>
          </p:nvSpPr>
          <p:spPr>
            <a:xfrm>
              <a:off x="8385721" y="2052583"/>
              <a:ext cx="1628978" cy="1200329"/>
            </a:xfrm>
            <a:prstGeom prst="rect">
              <a:avLst/>
            </a:prstGeom>
            <a:noFill/>
          </p:spPr>
          <p:txBody>
            <a:bodyPr wrap="square" rtlCol="0">
              <a:spAutoFit/>
            </a:bodyPr>
            <a:lstStyle/>
            <a:p>
              <a:pPr marL="136525" indent="-136525">
                <a:buFont typeface="Arial" panose="020B0604020202020204" pitchFamily="34" charset="0"/>
                <a:buChar char="•"/>
              </a:pPr>
              <a:r>
                <a:rPr lang="en-US" b="1" dirty="0">
                  <a:solidFill>
                    <a:schemeClr val="accent4">
                      <a:lumMod val="50000"/>
                    </a:schemeClr>
                  </a:solidFill>
                </a:rPr>
                <a:t>SFMM;</a:t>
              </a:r>
            </a:p>
            <a:p>
              <a:pPr marL="136525" indent="-136525">
                <a:buFont typeface="Arial" panose="020B0604020202020204" pitchFamily="34" charset="0"/>
                <a:buChar char="•"/>
              </a:pPr>
              <a:r>
                <a:rPr lang="en-US" b="1" dirty="0" err="1">
                  <a:solidFill>
                    <a:schemeClr val="accent4">
                      <a:lumMod val="50000"/>
                    </a:schemeClr>
                  </a:solidFill>
                </a:rPr>
                <a:t>Aspatial</a:t>
              </a:r>
              <a:r>
                <a:rPr lang="en-US" b="1" dirty="0">
                  <a:solidFill>
                    <a:schemeClr val="accent4">
                      <a:lumMod val="50000"/>
                    </a:schemeClr>
                  </a:solidFill>
                </a:rPr>
                <a:t>;</a:t>
              </a:r>
            </a:p>
            <a:p>
              <a:pPr marL="136525" indent="-136525">
                <a:buFont typeface="Arial" panose="020B0604020202020204" pitchFamily="34" charset="0"/>
                <a:buChar char="•"/>
              </a:pPr>
              <a:r>
                <a:rPr lang="en-US" b="1" dirty="0">
                  <a:solidFill>
                    <a:schemeClr val="accent4">
                      <a:lumMod val="50000"/>
                    </a:schemeClr>
                  </a:solidFill>
                </a:rPr>
                <a:t>Coarse detail, if any.</a:t>
              </a:r>
            </a:p>
          </p:txBody>
        </p:sp>
      </p:grpSp>
      <p:sp>
        <p:nvSpPr>
          <p:cNvPr id="24" name="TextBox 23">
            <a:extLst>
              <a:ext uri="{FF2B5EF4-FFF2-40B4-BE49-F238E27FC236}">
                <a16:creationId xmlns:a16="http://schemas.microsoft.com/office/drawing/2014/main" xmlns="" id="{507DFBE4-4E26-0A4C-AF46-FDF4030BC628}"/>
              </a:ext>
            </a:extLst>
          </p:cNvPr>
          <p:cNvSpPr txBox="1"/>
          <p:nvPr/>
        </p:nvSpPr>
        <p:spPr>
          <a:xfrm>
            <a:off x="974763" y="4808027"/>
            <a:ext cx="10425487" cy="400110"/>
          </a:xfrm>
          <a:prstGeom prst="rect">
            <a:avLst/>
          </a:prstGeom>
          <a:noFill/>
        </p:spPr>
        <p:txBody>
          <a:bodyPr wrap="square" rtlCol="0">
            <a:spAutoFit/>
          </a:bodyPr>
          <a:lstStyle/>
          <a:p>
            <a:pPr marL="136525" indent="-136525">
              <a:buFont typeface="Arial" panose="020B0604020202020204" pitchFamily="34" charset="0"/>
              <a:buChar char="•"/>
            </a:pPr>
            <a:r>
              <a:rPr lang="en-US" sz="2000" b="1" dirty="0">
                <a:solidFill>
                  <a:schemeClr val="tx1">
                    <a:lumMod val="65000"/>
                    <a:lumOff val="35000"/>
                  </a:schemeClr>
                </a:solidFill>
              </a:rPr>
              <a:t>Huge leap from strategic plan to operational implementation = growing discomfort.</a:t>
            </a:r>
          </a:p>
        </p:txBody>
      </p:sp>
      <p:sp>
        <p:nvSpPr>
          <p:cNvPr id="25" name="TextBox 24">
            <a:extLst>
              <a:ext uri="{FF2B5EF4-FFF2-40B4-BE49-F238E27FC236}">
                <a16:creationId xmlns:a16="http://schemas.microsoft.com/office/drawing/2014/main" xmlns="" id="{A492E75A-18D4-1C4F-ACDD-BD131027C740}"/>
              </a:ext>
            </a:extLst>
          </p:cNvPr>
          <p:cNvSpPr txBox="1"/>
          <p:nvPr/>
        </p:nvSpPr>
        <p:spPr>
          <a:xfrm>
            <a:off x="1353675" y="5540353"/>
            <a:ext cx="10425487" cy="707886"/>
          </a:xfrm>
          <a:prstGeom prst="rect">
            <a:avLst/>
          </a:prstGeom>
          <a:noFill/>
        </p:spPr>
        <p:txBody>
          <a:bodyPr wrap="square" rtlCol="0">
            <a:spAutoFit/>
          </a:bodyPr>
          <a:lstStyle/>
          <a:p>
            <a:pPr marL="136525" indent="-136525">
              <a:buFont typeface="Arial" panose="020B0604020202020204" pitchFamily="34" charset="0"/>
              <a:buChar char="•"/>
            </a:pPr>
            <a:r>
              <a:rPr lang="en-US" sz="2000" b="1" dirty="0">
                <a:solidFill>
                  <a:schemeClr val="tx1">
                    <a:lumMod val="65000"/>
                    <a:lumOff val="35000"/>
                  </a:schemeClr>
                </a:solidFill>
              </a:rPr>
              <a:t>Disconnect between inventory variables and variables used in G&amp;Y models (e.g., stocking, ecosite vs. BA, SI); two programs aren’t strongly linked; FRI is evolving.</a:t>
            </a:r>
          </a:p>
        </p:txBody>
      </p:sp>
      <p:sp>
        <p:nvSpPr>
          <p:cNvPr id="26" name="TextBox 25">
            <a:extLst>
              <a:ext uri="{FF2B5EF4-FFF2-40B4-BE49-F238E27FC236}">
                <a16:creationId xmlns:a16="http://schemas.microsoft.com/office/drawing/2014/main" xmlns="" id="{33975409-6A1F-BA44-BA1A-6EDC7A967560}"/>
              </a:ext>
            </a:extLst>
          </p:cNvPr>
          <p:cNvSpPr txBox="1"/>
          <p:nvPr/>
        </p:nvSpPr>
        <p:spPr>
          <a:xfrm>
            <a:off x="1543131" y="6214294"/>
            <a:ext cx="10425487" cy="400110"/>
          </a:xfrm>
          <a:prstGeom prst="rect">
            <a:avLst/>
          </a:prstGeom>
          <a:noFill/>
        </p:spPr>
        <p:txBody>
          <a:bodyPr wrap="square" rtlCol="0">
            <a:spAutoFit/>
          </a:bodyPr>
          <a:lstStyle/>
          <a:p>
            <a:pPr marL="136525" indent="-136525">
              <a:buFont typeface="Arial" panose="020B0604020202020204" pitchFamily="34" charset="0"/>
              <a:buChar char="•"/>
            </a:pPr>
            <a:r>
              <a:rPr lang="en-US" sz="2000" b="1" dirty="0">
                <a:solidFill>
                  <a:schemeClr val="tx1">
                    <a:lumMod val="65000"/>
                    <a:lumOff val="35000"/>
                  </a:schemeClr>
                </a:solidFill>
              </a:rPr>
              <a:t>Portion of the forest being adequately forecasted is diminishing.</a:t>
            </a:r>
          </a:p>
        </p:txBody>
      </p:sp>
      <p:sp>
        <p:nvSpPr>
          <p:cNvPr id="27" name="TextBox 26">
            <a:extLst>
              <a:ext uri="{FF2B5EF4-FFF2-40B4-BE49-F238E27FC236}">
                <a16:creationId xmlns:a16="http://schemas.microsoft.com/office/drawing/2014/main" xmlns="" id="{6337B50C-2D28-4F4C-AD45-6B7C55B4079D}"/>
              </a:ext>
            </a:extLst>
          </p:cNvPr>
          <p:cNvSpPr txBox="1"/>
          <p:nvPr/>
        </p:nvSpPr>
        <p:spPr>
          <a:xfrm>
            <a:off x="1164219" y="5174190"/>
            <a:ext cx="10425487" cy="400110"/>
          </a:xfrm>
          <a:prstGeom prst="rect">
            <a:avLst/>
          </a:prstGeom>
          <a:noFill/>
        </p:spPr>
        <p:txBody>
          <a:bodyPr wrap="square" rtlCol="0">
            <a:spAutoFit/>
          </a:bodyPr>
          <a:lstStyle/>
          <a:p>
            <a:pPr marL="136525" indent="-136525">
              <a:buFont typeface="Arial" panose="020B0604020202020204" pitchFamily="34" charset="0"/>
              <a:buChar char="•"/>
            </a:pPr>
            <a:r>
              <a:rPr lang="en-US" sz="2000" b="1" dirty="0">
                <a:solidFill>
                  <a:schemeClr val="tx1">
                    <a:lumMod val="65000"/>
                    <a:lumOff val="35000"/>
                  </a:schemeClr>
                </a:solidFill>
              </a:rPr>
              <a:t>Strategic information on volume and piece size, but more is wanted.</a:t>
            </a:r>
          </a:p>
        </p:txBody>
      </p:sp>
      <p:grpSp>
        <p:nvGrpSpPr>
          <p:cNvPr id="28" name="Group 27">
            <a:extLst>
              <a:ext uri="{FF2B5EF4-FFF2-40B4-BE49-F238E27FC236}">
                <a16:creationId xmlns:a16="http://schemas.microsoft.com/office/drawing/2014/main" xmlns="" id="{E109A28C-8561-A248-83F7-9E5100810279}"/>
              </a:ext>
            </a:extLst>
          </p:cNvPr>
          <p:cNvGrpSpPr/>
          <p:nvPr/>
        </p:nvGrpSpPr>
        <p:grpSpPr>
          <a:xfrm>
            <a:off x="189924" y="254674"/>
            <a:ext cx="10858824" cy="763929"/>
            <a:chOff x="351971" y="4352113"/>
            <a:chExt cx="10858824" cy="763929"/>
          </a:xfrm>
        </p:grpSpPr>
        <p:grpSp>
          <p:nvGrpSpPr>
            <p:cNvPr id="29" name="Group 28">
              <a:extLst>
                <a:ext uri="{FF2B5EF4-FFF2-40B4-BE49-F238E27FC236}">
                  <a16:creationId xmlns:a16="http://schemas.microsoft.com/office/drawing/2014/main" xmlns="" id="{C67E9247-17E7-0B4C-8730-6F3CE12D07C5}"/>
                </a:ext>
              </a:extLst>
            </p:cNvPr>
            <p:cNvGrpSpPr/>
            <p:nvPr/>
          </p:nvGrpSpPr>
          <p:grpSpPr>
            <a:xfrm>
              <a:off x="351971" y="4352113"/>
              <a:ext cx="10858824" cy="763929"/>
              <a:chOff x="588536" y="4872942"/>
              <a:chExt cx="10858824" cy="763929"/>
            </a:xfrm>
          </p:grpSpPr>
          <p:cxnSp>
            <p:nvCxnSpPr>
              <p:cNvPr id="33" name="Straight Connector 32">
                <a:extLst>
                  <a:ext uri="{FF2B5EF4-FFF2-40B4-BE49-F238E27FC236}">
                    <a16:creationId xmlns:a16="http://schemas.microsoft.com/office/drawing/2014/main" xmlns="" id="{FEB67FD0-4198-7C45-A254-9B3F972F918D}"/>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F9311500-F18D-1343-A058-D83DD675C226}"/>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xmlns="" id="{48C797D9-CABC-224C-8E70-46C507106882}"/>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F6B64780-4086-DD45-9C42-6CC3AC3CAA7C}"/>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4C4F8BBD-5C85-2448-8655-8478FAE3B2CF}"/>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xmlns="" id="{A2079D4A-9BDA-804F-A56A-57A7F61B0FDB}"/>
              </a:ext>
            </a:extLst>
          </p:cNvPr>
          <p:cNvGrpSpPr/>
          <p:nvPr/>
        </p:nvGrpSpPr>
        <p:grpSpPr>
          <a:xfrm flipH="1">
            <a:off x="1129402" y="6043947"/>
            <a:ext cx="10858824" cy="763929"/>
            <a:chOff x="351971" y="4352113"/>
            <a:chExt cx="10858824" cy="763929"/>
          </a:xfrm>
        </p:grpSpPr>
        <p:grpSp>
          <p:nvGrpSpPr>
            <p:cNvPr id="36" name="Group 35">
              <a:extLst>
                <a:ext uri="{FF2B5EF4-FFF2-40B4-BE49-F238E27FC236}">
                  <a16:creationId xmlns:a16="http://schemas.microsoft.com/office/drawing/2014/main" xmlns="" id="{92542A91-FF2B-6849-918D-DFDFB731043F}"/>
                </a:ext>
              </a:extLst>
            </p:cNvPr>
            <p:cNvGrpSpPr/>
            <p:nvPr/>
          </p:nvGrpSpPr>
          <p:grpSpPr>
            <a:xfrm>
              <a:off x="351971" y="4352113"/>
              <a:ext cx="10858824" cy="763929"/>
              <a:chOff x="588536" y="4872942"/>
              <a:chExt cx="10858824" cy="763929"/>
            </a:xfrm>
          </p:grpSpPr>
          <p:cxnSp>
            <p:nvCxnSpPr>
              <p:cNvPr id="40" name="Straight Connector 39">
                <a:extLst>
                  <a:ext uri="{FF2B5EF4-FFF2-40B4-BE49-F238E27FC236}">
                    <a16:creationId xmlns:a16="http://schemas.microsoft.com/office/drawing/2014/main" xmlns="" id="{610D912D-9E72-954C-B52A-AE05A2D7FCEB}"/>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DBCB1D24-29B5-834A-9496-CEDAB88CA903}"/>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xmlns="" id="{64CA2C4C-E59A-C242-B280-7089D95A95DD}"/>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DA4574B4-9D96-6B43-8565-7DA36CC5CD36}"/>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2374F009-34B9-774B-958F-119BD6275397}"/>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533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0-#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0-#ppt_w/2"/>
                                          </p:val>
                                        </p:tav>
                                        <p:tav tm="100000">
                                          <p:val>
                                            <p:strVal val="#ppt_x"/>
                                          </p:val>
                                        </p:tav>
                                      </p:tavLst>
                                    </p:anim>
                                    <p:anim calcmode="lin" valueType="num">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0-#ppt_w/2"/>
                                          </p:val>
                                        </p:tav>
                                        <p:tav tm="100000">
                                          <p:val>
                                            <p:strVal val="#ppt_x"/>
                                          </p:val>
                                        </p:tav>
                                      </p:tavLst>
                                    </p:anim>
                                    <p:anim calcmode="lin" valueType="num">
                                      <p:cBhvr additive="base">
                                        <p:cTn id="55"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xmlns="" id="{97D2E8E7-5846-CB4B-AD67-E6E26E7E69EF}"/>
              </a:ext>
            </a:extLst>
          </p:cNvPr>
          <p:cNvSpPr/>
          <p:nvPr/>
        </p:nvSpPr>
        <p:spPr>
          <a:xfrm>
            <a:off x="0" y="4973782"/>
            <a:ext cx="3747268" cy="1834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2F78C2FA-02D0-E54A-AC1F-912898549905}"/>
              </a:ext>
            </a:extLst>
          </p:cNvPr>
          <p:cNvSpPr txBox="1"/>
          <p:nvPr/>
        </p:nvSpPr>
        <p:spPr>
          <a:xfrm>
            <a:off x="397374" y="335698"/>
            <a:ext cx="11876136" cy="584775"/>
          </a:xfrm>
          <a:prstGeom prst="rect">
            <a:avLst/>
          </a:prstGeom>
          <a:noFill/>
        </p:spPr>
        <p:txBody>
          <a:bodyPr wrap="none" rtlCol="0">
            <a:spAutoFit/>
          </a:bodyPr>
          <a:lstStyle/>
          <a:p>
            <a:r>
              <a:rPr lang="en-US" sz="3200" b="1" i="1" dirty="0">
                <a:solidFill>
                  <a:schemeClr val="tx1">
                    <a:lumMod val="65000"/>
                    <a:lumOff val="35000"/>
                  </a:schemeClr>
                </a:solidFill>
              </a:rPr>
              <a:t>Recommendations – understanding where G&amp;Y fits moving forward</a:t>
            </a:r>
          </a:p>
        </p:txBody>
      </p:sp>
      <p:grpSp>
        <p:nvGrpSpPr>
          <p:cNvPr id="10" name="Group 9">
            <a:extLst>
              <a:ext uri="{FF2B5EF4-FFF2-40B4-BE49-F238E27FC236}">
                <a16:creationId xmlns:a16="http://schemas.microsoft.com/office/drawing/2014/main" xmlns="" id="{978D336D-8815-C541-BA43-EE0C4198DCF1}"/>
              </a:ext>
            </a:extLst>
          </p:cNvPr>
          <p:cNvGrpSpPr/>
          <p:nvPr/>
        </p:nvGrpSpPr>
        <p:grpSpPr>
          <a:xfrm>
            <a:off x="10186627" y="2008752"/>
            <a:ext cx="1440000" cy="1440000"/>
            <a:chOff x="10186627" y="2008752"/>
            <a:chExt cx="1440000" cy="1440000"/>
          </a:xfrm>
        </p:grpSpPr>
        <p:sp>
          <p:nvSpPr>
            <p:cNvPr id="14" name="Oval 13">
              <a:extLst>
                <a:ext uri="{FF2B5EF4-FFF2-40B4-BE49-F238E27FC236}">
                  <a16:creationId xmlns:a16="http://schemas.microsoft.com/office/drawing/2014/main" xmlns="" id="{0EF20449-9F2C-3C49-BD83-64A91C4F9D18}"/>
                </a:ext>
              </a:extLst>
            </p:cNvPr>
            <p:cNvSpPr/>
            <p:nvPr/>
          </p:nvSpPr>
          <p:spPr>
            <a:xfrm>
              <a:off x="10186627" y="2008752"/>
              <a:ext cx="1440000" cy="1440000"/>
            </a:xfrm>
            <a:prstGeom prst="ellipse">
              <a:avLst/>
            </a:prstGeom>
            <a:solidFill>
              <a:schemeClr val="accent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6">
                    <a:lumMod val="50000"/>
                  </a:schemeClr>
                </a:solidFill>
              </a:endParaRPr>
            </a:p>
          </p:txBody>
        </p:sp>
        <p:sp>
          <p:nvSpPr>
            <p:cNvPr id="17" name="TextBox 16">
              <a:extLst>
                <a:ext uri="{FF2B5EF4-FFF2-40B4-BE49-F238E27FC236}">
                  <a16:creationId xmlns:a16="http://schemas.microsoft.com/office/drawing/2014/main" xmlns="" id="{F9CD58A4-C079-F244-A587-A48C7EE9D5DA}"/>
                </a:ext>
              </a:extLst>
            </p:cNvPr>
            <p:cNvSpPr txBox="1"/>
            <p:nvPr/>
          </p:nvSpPr>
          <p:spPr>
            <a:xfrm>
              <a:off x="10186627" y="2317098"/>
              <a:ext cx="1440000" cy="707886"/>
            </a:xfrm>
            <a:prstGeom prst="rect">
              <a:avLst/>
            </a:prstGeom>
            <a:noFill/>
          </p:spPr>
          <p:txBody>
            <a:bodyPr wrap="square" rtlCol="0">
              <a:spAutoFit/>
            </a:bodyPr>
            <a:lstStyle/>
            <a:p>
              <a:pPr algn="ctr"/>
              <a:r>
                <a:rPr lang="en-US" sz="2000" b="1" dirty="0">
                  <a:solidFill>
                    <a:schemeClr val="accent2">
                      <a:lumMod val="50000"/>
                    </a:schemeClr>
                  </a:solidFill>
                </a:rPr>
                <a:t>Spatial Operations</a:t>
              </a:r>
            </a:p>
          </p:txBody>
        </p:sp>
      </p:grpSp>
      <p:sp>
        <p:nvSpPr>
          <p:cNvPr id="20" name="TextBox 19">
            <a:extLst>
              <a:ext uri="{FF2B5EF4-FFF2-40B4-BE49-F238E27FC236}">
                <a16:creationId xmlns:a16="http://schemas.microsoft.com/office/drawing/2014/main" xmlns="" id="{ABE50E59-1ECE-BD42-BB4A-F99749CEDE7C}"/>
              </a:ext>
            </a:extLst>
          </p:cNvPr>
          <p:cNvSpPr txBox="1"/>
          <p:nvPr/>
        </p:nvSpPr>
        <p:spPr>
          <a:xfrm>
            <a:off x="785307" y="4342448"/>
            <a:ext cx="10425487" cy="400110"/>
          </a:xfrm>
          <a:prstGeom prst="rect">
            <a:avLst/>
          </a:prstGeom>
          <a:noFill/>
        </p:spPr>
        <p:txBody>
          <a:bodyPr wrap="square" rtlCol="0">
            <a:spAutoFit/>
          </a:bodyPr>
          <a:lstStyle/>
          <a:p>
            <a:pPr marL="136525" indent="-136525">
              <a:buFont typeface="Arial" panose="020B0604020202020204" pitchFamily="34" charset="0"/>
              <a:buChar char="•"/>
            </a:pPr>
            <a:r>
              <a:rPr lang="en-US" sz="2000" b="1" dirty="0">
                <a:solidFill>
                  <a:schemeClr val="tx1">
                    <a:lumMod val="65000"/>
                    <a:lumOff val="35000"/>
                  </a:schemeClr>
                </a:solidFill>
              </a:rPr>
              <a:t>Better congruency = increased opportunity to refine/improve/adapt. </a:t>
            </a:r>
          </a:p>
        </p:txBody>
      </p:sp>
      <p:grpSp>
        <p:nvGrpSpPr>
          <p:cNvPr id="2" name="Group 1">
            <a:extLst>
              <a:ext uri="{FF2B5EF4-FFF2-40B4-BE49-F238E27FC236}">
                <a16:creationId xmlns:a16="http://schemas.microsoft.com/office/drawing/2014/main" xmlns="" id="{8AE6AA7B-2C4E-BD4A-9EF7-3C039FF194E6}"/>
              </a:ext>
            </a:extLst>
          </p:cNvPr>
          <p:cNvGrpSpPr/>
          <p:nvPr/>
        </p:nvGrpSpPr>
        <p:grpSpPr>
          <a:xfrm>
            <a:off x="539519" y="960285"/>
            <a:ext cx="3207749" cy="3528582"/>
            <a:chOff x="539519" y="960285"/>
            <a:chExt cx="3207749" cy="3528582"/>
          </a:xfrm>
        </p:grpSpPr>
        <p:sp>
          <p:nvSpPr>
            <p:cNvPr id="7" name="Right Arrow 6">
              <a:extLst>
                <a:ext uri="{FF2B5EF4-FFF2-40B4-BE49-F238E27FC236}">
                  <a16:creationId xmlns:a16="http://schemas.microsoft.com/office/drawing/2014/main" xmlns="" id="{E45E0D56-FE4D-5045-A714-15BC86BDF0BA}"/>
                </a:ext>
              </a:extLst>
            </p:cNvPr>
            <p:cNvSpPr/>
            <p:nvPr/>
          </p:nvSpPr>
          <p:spPr>
            <a:xfrm>
              <a:off x="1613542" y="960285"/>
              <a:ext cx="2133726" cy="3528582"/>
            </a:xfrm>
            <a:prstGeom prst="rightArrow">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6" name="Oval 5">
              <a:extLst>
                <a:ext uri="{FF2B5EF4-FFF2-40B4-BE49-F238E27FC236}">
                  <a16:creationId xmlns:a16="http://schemas.microsoft.com/office/drawing/2014/main" xmlns="" id="{8948353C-AA67-F84C-B990-6D85EC19801E}"/>
                </a:ext>
              </a:extLst>
            </p:cNvPr>
            <p:cNvSpPr/>
            <p:nvPr/>
          </p:nvSpPr>
          <p:spPr>
            <a:xfrm>
              <a:off x="575009" y="2004576"/>
              <a:ext cx="1440000" cy="1440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p:txBody>
        </p:sp>
        <p:sp>
          <p:nvSpPr>
            <p:cNvPr id="15" name="TextBox 14">
              <a:extLst>
                <a:ext uri="{FF2B5EF4-FFF2-40B4-BE49-F238E27FC236}">
                  <a16:creationId xmlns:a16="http://schemas.microsoft.com/office/drawing/2014/main" xmlns="" id="{9A7D1BC3-A425-2D4A-BDA4-71713E122C00}"/>
                </a:ext>
              </a:extLst>
            </p:cNvPr>
            <p:cNvSpPr txBox="1"/>
            <p:nvPr/>
          </p:nvSpPr>
          <p:spPr>
            <a:xfrm>
              <a:off x="539519" y="2504988"/>
              <a:ext cx="1440000" cy="400110"/>
            </a:xfrm>
            <a:prstGeom prst="rect">
              <a:avLst/>
            </a:prstGeom>
            <a:noFill/>
          </p:spPr>
          <p:txBody>
            <a:bodyPr wrap="square" rtlCol="0">
              <a:spAutoFit/>
            </a:bodyPr>
            <a:lstStyle/>
            <a:p>
              <a:pPr algn="ctr"/>
              <a:r>
                <a:rPr lang="en-US" sz="2000" b="1" dirty="0">
                  <a:solidFill>
                    <a:schemeClr val="accent6">
                      <a:lumMod val="50000"/>
                    </a:schemeClr>
                  </a:solidFill>
                </a:rPr>
                <a:t>Inventory</a:t>
              </a:r>
            </a:p>
          </p:txBody>
        </p:sp>
        <p:sp>
          <p:nvSpPr>
            <p:cNvPr id="21" name="TextBox 20">
              <a:extLst>
                <a:ext uri="{FF2B5EF4-FFF2-40B4-BE49-F238E27FC236}">
                  <a16:creationId xmlns:a16="http://schemas.microsoft.com/office/drawing/2014/main" xmlns="" id="{9ABEA0D7-0703-114B-A736-7ECCBDF377CE}"/>
                </a:ext>
              </a:extLst>
            </p:cNvPr>
            <p:cNvSpPr txBox="1"/>
            <p:nvPr/>
          </p:nvSpPr>
          <p:spPr>
            <a:xfrm>
              <a:off x="1980046" y="1832699"/>
              <a:ext cx="1628978" cy="1754326"/>
            </a:xfrm>
            <a:prstGeom prst="rect">
              <a:avLst/>
            </a:prstGeom>
            <a:noFill/>
          </p:spPr>
          <p:txBody>
            <a:bodyPr wrap="square" rtlCol="0">
              <a:spAutoFit/>
            </a:bodyPr>
            <a:lstStyle/>
            <a:p>
              <a:pPr marL="136525" indent="-136525">
                <a:buFont typeface="Arial" panose="020B0604020202020204" pitchFamily="34" charset="0"/>
                <a:buChar char="•"/>
              </a:pPr>
              <a:r>
                <a:rPr lang="en-US" b="1" dirty="0">
                  <a:solidFill>
                    <a:schemeClr val="accent6">
                      <a:lumMod val="50000"/>
                    </a:schemeClr>
                  </a:solidFill>
                </a:rPr>
                <a:t>LiDAR +;</a:t>
              </a:r>
            </a:p>
            <a:p>
              <a:pPr marL="136525" indent="-136525">
                <a:buFont typeface="Arial" panose="020B0604020202020204" pitchFamily="34" charset="0"/>
                <a:buChar char="•"/>
              </a:pPr>
              <a:r>
                <a:rPr lang="en-US" b="1" dirty="0">
                  <a:solidFill>
                    <a:schemeClr val="accent6">
                      <a:lumMod val="50000"/>
                    </a:schemeClr>
                  </a:solidFill>
                </a:rPr>
                <a:t>20x20m grid cells; </a:t>
              </a:r>
            </a:p>
            <a:p>
              <a:pPr marL="136525" indent="-136525">
                <a:buFont typeface="Arial" panose="020B0604020202020204" pitchFamily="34" charset="0"/>
                <a:buChar char="•"/>
              </a:pPr>
              <a:r>
                <a:rPr lang="en-US" b="1" dirty="0">
                  <a:solidFill>
                    <a:schemeClr val="accent6">
                      <a:lumMod val="50000"/>
                    </a:schemeClr>
                  </a:solidFill>
                </a:rPr>
                <a:t>spp., </a:t>
              </a:r>
              <a:r>
                <a:rPr lang="en-US" b="1" dirty="0" err="1">
                  <a:solidFill>
                    <a:schemeClr val="accent6">
                      <a:lumMod val="50000"/>
                    </a:schemeClr>
                  </a:solidFill>
                </a:rPr>
                <a:t>ht</a:t>
              </a:r>
              <a:r>
                <a:rPr lang="en-US" b="1" dirty="0">
                  <a:solidFill>
                    <a:schemeClr val="accent6">
                      <a:lumMod val="50000"/>
                    </a:schemeClr>
                  </a:solidFill>
                </a:rPr>
                <a:t>, QMD, BA, Vol.</a:t>
              </a:r>
            </a:p>
          </p:txBody>
        </p:sp>
      </p:grpSp>
      <p:grpSp>
        <p:nvGrpSpPr>
          <p:cNvPr id="3" name="Group 2">
            <a:extLst>
              <a:ext uri="{FF2B5EF4-FFF2-40B4-BE49-F238E27FC236}">
                <a16:creationId xmlns:a16="http://schemas.microsoft.com/office/drawing/2014/main" xmlns="" id="{9C918AF8-ED2E-C843-AE15-027AFE01C4CB}"/>
              </a:ext>
            </a:extLst>
          </p:cNvPr>
          <p:cNvGrpSpPr/>
          <p:nvPr/>
        </p:nvGrpSpPr>
        <p:grpSpPr>
          <a:xfrm>
            <a:off x="3758701" y="962373"/>
            <a:ext cx="3172259" cy="3528582"/>
            <a:chOff x="3758701" y="962373"/>
            <a:chExt cx="3172259" cy="3528582"/>
          </a:xfrm>
        </p:grpSpPr>
        <p:sp>
          <p:nvSpPr>
            <p:cNvPr id="8" name="Right Arrow 7">
              <a:extLst>
                <a:ext uri="{FF2B5EF4-FFF2-40B4-BE49-F238E27FC236}">
                  <a16:creationId xmlns:a16="http://schemas.microsoft.com/office/drawing/2014/main" xmlns="" id="{2513BFEE-78A7-C047-9870-222A31D9C9CB}"/>
                </a:ext>
              </a:extLst>
            </p:cNvPr>
            <p:cNvSpPr/>
            <p:nvPr/>
          </p:nvSpPr>
          <p:spPr>
            <a:xfrm>
              <a:off x="4797234" y="962373"/>
              <a:ext cx="2133726" cy="3528582"/>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9" name="Oval 8">
              <a:extLst>
                <a:ext uri="{FF2B5EF4-FFF2-40B4-BE49-F238E27FC236}">
                  <a16:creationId xmlns:a16="http://schemas.microsoft.com/office/drawing/2014/main" xmlns="" id="{D4BEC0B1-A4D1-5B43-AC78-ABEC36DA953F}"/>
                </a:ext>
              </a:extLst>
            </p:cNvPr>
            <p:cNvSpPr/>
            <p:nvPr/>
          </p:nvSpPr>
          <p:spPr>
            <a:xfrm>
              <a:off x="3758701" y="2006664"/>
              <a:ext cx="1440000" cy="1440000"/>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p:txBody>
        </p:sp>
        <p:sp>
          <p:nvSpPr>
            <p:cNvPr id="18" name="TextBox 17">
              <a:extLst>
                <a:ext uri="{FF2B5EF4-FFF2-40B4-BE49-F238E27FC236}">
                  <a16:creationId xmlns:a16="http://schemas.microsoft.com/office/drawing/2014/main" xmlns="" id="{C493448D-A0FB-C34E-A308-DD2E6FCC957F}"/>
                </a:ext>
              </a:extLst>
            </p:cNvPr>
            <p:cNvSpPr txBox="1"/>
            <p:nvPr/>
          </p:nvSpPr>
          <p:spPr>
            <a:xfrm>
              <a:off x="3770732" y="2154260"/>
              <a:ext cx="1440000" cy="1015663"/>
            </a:xfrm>
            <a:prstGeom prst="rect">
              <a:avLst/>
            </a:prstGeom>
            <a:noFill/>
          </p:spPr>
          <p:txBody>
            <a:bodyPr wrap="square" rtlCol="0">
              <a:spAutoFit/>
            </a:bodyPr>
            <a:lstStyle/>
            <a:p>
              <a:pPr algn="ctr"/>
              <a:r>
                <a:rPr lang="en-US" sz="2000" b="1" dirty="0">
                  <a:solidFill>
                    <a:schemeClr val="accent5">
                      <a:lumMod val="50000"/>
                    </a:schemeClr>
                  </a:solidFill>
                </a:rPr>
                <a:t>Tree-list inventory and growth</a:t>
              </a:r>
            </a:p>
          </p:txBody>
        </p:sp>
        <p:sp>
          <p:nvSpPr>
            <p:cNvPr id="22" name="TextBox 21">
              <a:extLst>
                <a:ext uri="{FF2B5EF4-FFF2-40B4-BE49-F238E27FC236}">
                  <a16:creationId xmlns:a16="http://schemas.microsoft.com/office/drawing/2014/main" xmlns="" id="{7145D3B7-E702-754D-A2DA-D4CA9421D7F9}"/>
                </a:ext>
              </a:extLst>
            </p:cNvPr>
            <p:cNvSpPr txBox="1"/>
            <p:nvPr/>
          </p:nvSpPr>
          <p:spPr>
            <a:xfrm>
              <a:off x="5151086" y="1995537"/>
              <a:ext cx="1628978" cy="1477328"/>
            </a:xfrm>
            <a:prstGeom prst="rect">
              <a:avLst/>
            </a:prstGeom>
            <a:noFill/>
          </p:spPr>
          <p:txBody>
            <a:bodyPr wrap="square" rtlCol="0">
              <a:spAutoFit/>
            </a:bodyPr>
            <a:lstStyle/>
            <a:p>
              <a:pPr marL="136525" indent="-136525">
                <a:buFont typeface="Arial" panose="020B0604020202020204" pitchFamily="34" charset="0"/>
                <a:buChar char="•"/>
              </a:pPr>
              <a:r>
                <a:rPr lang="en-US" b="1" dirty="0">
                  <a:solidFill>
                    <a:schemeClr val="accent5">
                      <a:lumMod val="50000"/>
                    </a:schemeClr>
                  </a:solidFill>
                </a:rPr>
                <a:t>Plot library;</a:t>
              </a:r>
            </a:p>
            <a:p>
              <a:pPr marL="136525" indent="-136525">
                <a:buFont typeface="Arial" panose="020B0604020202020204" pitchFamily="34" charset="0"/>
                <a:buChar char="•"/>
              </a:pPr>
              <a:r>
                <a:rPr lang="en-US" b="1" dirty="0">
                  <a:solidFill>
                    <a:schemeClr val="accent5">
                      <a:lumMod val="50000"/>
                    </a:schemeClr>
                  </a:solidFill>
                </a:rPr>
                <a:t>Match = Tree-list inventory;</a:t>
              </a:r>
            </a:p>
            <a:p>
              <a:pPr marL="136525" indent="-136525">
                <a:buFont typeface="Arial" panose="020B0604020202020204" pitchFamily="34" charset="0"/>
                <a:buChar char="•"/>
              </a:pPr>
              <a:r>
                <a:rPr lang="en-US" b="1" dirty="0">
                  <a:solidFill>
                    <a:schemeClr val="accent5">
                      <a:lumMod val="50000"/>
                    </a:schemeClr>
                  </a:solidFill>
                </a:rPr>
                <a:t>Tree-list growth.</a:t>
              </a:r>
            </a:p>
          </p:txBody>
        </p:sp>
      </p:grpSp>
      <p:grpSp>
        <p:nvGrpSpPr>
          <p:cNvPr id="5" name="Group 4">
            <a:extLst>
              <a:ext uri="{FF2B5EF4-FFF2-40B4-BE49-F238E27FC236}">
                <a16:creationId xmlns:a16="http://schemas.microsoft.com/office/drawing/2014/main" xmlns="" id="{7B6E6C58-4A81-3147-BF00-EF5AD1535E6C}"/>
              </a:ext>
            </a:extLst>
          </p:cNvPr>
          <p:cNvGrpSpPr/>
          <p:nvPr/>
        </p:nvGrpSpPr>
        <p:grpSpPr>
          <a:xfrm>
            <a:off x="6952831" y="962373"/>
            <a:ext cx="3172259" cy="3528582"/>
            <a:chOff x="6952831" y="962373"/>
            <a:chExt cx="3172259" cy="3528582"/>
          </a:xfrm>
        </p:grpSpPr>
        <p:sp>
          <p:nvSpPr>
            <p:cNvPr id="12" name="Right Arrow 11">
              <a:extLst>
                <a:ext uri="{FF2B5EF4-FFF2-40B4-BE49-F238E27FC236}">
                  <a16:creationId xmlns:a16="http://schemas.microsoft.com/office/drawing/2014/main" xmlns="" id="{929E0AEC-7BB2-F14F-9A38-EAA4F37AE0BE}"/>
                </a:ext>
              </a:extLst>
            </p:cNvPr>
            <p:cNvSpPr/>
            <p:nvPr/>
          </p:nvSpPr>
          <p:spPr>
            <a:xfrm>
              <a:off x="7991364" y="962373"/>
              <a:ext cx="2133726" cy="3528582"/>
            </a:xfrm>
            <a:prstGeom prst="rightArrow">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13" name="Oval 12">
              <a:extLst>
                <a:ext uri="{FF2B5EF4-FFF2-40B4-BE49-F238E27FC236}">
                  <a16:creationId xmlns:a16="http://schemas.microsoft.com/office/drawing/2014/main" xmlns="" id="{D8DDAE65-01B9-7C40-AEDD-39480C53543D}"/>
                </a:ext>
              </a:extLst>
            </p:cNvPr>
            <p:cNvSpPr/>
            <p:nvPr/>
          </p:nvSpPr>
          <p:spPr>
            <a:xfrm>
              <a:off x="6952831" y="2006664"/>
              <a:ext cx="1440000" cy="1440000"/>
            </a:xfrm>
            <a:prstGeom prst="ellipse">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6">
                    <a:lumMod val="50000"/>
                  </a:schemeClr>
                </a:solidFill>
              </a:endParaRPr>
            </a:p>
          </p:txBody>
        </p:sp>
        <p:sp>
          <p:nvSpPr>
            <p:cNvPr id="16" name="TextBox 15">
              <a:extLst>
                <a:ext uri="{FF2B5EF4-FFF2-40B4-BE49-F238E27FC236}">
                  <a16:creationId xmlns:a16="http://schemas.microsoft.com/office/drawing/2014/main" xmlns="" id="{48244E12-C616-0348-9A78-F5F812CBA9E7}"/>
                </a:ext>
              </a:extLst>
            </p:cNvPr>
            <p:cNvSpPr txBox="1"/>
            <p:nvPr/>
          </p:nvSpPr>
          <p:spPr>
            <a:xfrm>
              <a:off x="7096633" y="2202370"/>
              <a:ext cx="1227551" cy="1015663"/>
            </a:xfrm>
            <a:prstGeom prst="rect">
              <a:avLst/>
            </a:prstGeom>
            <a:noFill/>
          </p:spPr>
          <p:txBody>
            <a:bodyPr wrap="square" rtlCol="0">
              <a:spAutoFit/>
            </a:bodyPr>
            <a:lstStyle/>
            <a:p>
              <a:pPr algn="ctr"/>
              <a:r>
                <a:rPr lang="en-US" sz="2000" b="1" dirty="0">
                  <a:solidFill>
                    <a:schemeClr val="accent4">
                      <a:lumMod val="50000"/>
                    </a:schemeClr>
                  </a:solidFill>
                </a:rPr>
                <a:t>Solve</a:t>
              </a:r>
              <a:br>
                <a:rPr lang="en-US" sz="2000" b="1" dirty="0">
                  <a:solidFill>
                    <a:schemeClr val="accent4">
                      <a:lumMod val="50000"/>
                    </a:schemeClr>
                  </a:solidFill>
                </a:rPr>
              </a:br>
              <a:r>
                <a:rPr lang="en-US" sz="2000" b="1" dirty="0">
                  <a:solidFill>
                    <a:schemeClr val="accent4">
                      <a:lumMod val="50000"/>
                    </a:schemeClr>
                  </a:solidFill>
                </a:rPr>
                <a:t>Strategic Plan</a:t>
              </a:r>
            </a:p>
          </p:txBody>
        </p:sp>
        <p:sp>
          <p:nvSpPr>
            <p:cNvPr id="23" name="TextBox 22">
              <a:extLst>
                <a:ext uri="{FF2B5EF4-FFF2-40B4-BE49-F238E27FC236}">
                  <a16:creationId xmlns:a16="http://schemas.microsoft.com/office/drawing/2014/main" xmlns="" id="{97A198E6-F5A2-5C43-9749-33C04F43FB80}"/>
                </a:ext>
              </a:extLst>
            </p:cNvPr>
            <p:cNvSpPr txBox="1"/>
            <p:nvPr/>
          </p:nvSpPr>
          <p:spPr>
            <a:xfrm>
              <a:off x="8414702" y="1972650"/>
              <a:ext cx="1628978" cy="1477328"/>
            </a:xfrm>
            <a:prstGeom prst="rect">
              <a:avLst/>
            </a:prstGeom>
            <a:noFill/>
          </p:spPr>
          <p:txBody>
            <a:bodyPr wrap="square" rtlCol="0">
              <a:spAutoFit/>
            </a:bodyPr>
            <a:lstStyle/>
            <a:p>
              <a:pPr marL="136525" indent="-136525">
                <a:buFont typeface="Arial" panose="020B0604020202020204" pitchFamily="34" charset="0"/>
                <a:buChar char="•"/>
              </a:pPr>
              <a:r>
                <a:rPr lang="en-US" b="1" dirty="0">
                  <a:solidFill>
                    <a:schemeClr val="accent4">
                      <a:lumMod val="50000"/>
                    </a:schemeClr>
                  </a:solidFill>
                </a:rPr>
                <a:t>Spatial;</a:t>
              </a:r>
            </a:p>
            <a:p>
              <a:pPr marL="136525" indent="-136525">
                <a:buFont typeface="Arial" panose="020B0604020202020204" pitchFamily="34" charset="0"/>
                <a:buChar char="•"/>
              </a:pPr>
              <a:r>
                <a:rPr lang="en-US" b="1" dirty="0">
                  <a:solidFill>
                    <a:schemeClr val="accent4">
                      <a:lumMod val="50000"/>
                    </a:schemeClr>
                  </a:solidFill>
                </a:rPr>
                <a:t>Full operational detail available.</a:t>
              </a:r>
            </a:p>
          </p:txBody>
        </p:sp>
      </p:grpSp>
      <p:sp>
        <p:nvSpPr>
          <p:cNvPr id="24" name="TextBox 23">
            <a:extLst>
              <a:ext uri="{FF2B5EF4-FFF2-40B4-BE49-F238E27FC236}">
                <a16:creationId xmlns:a16="http://schemas.microsoft.com/office/drawing/2014/main" xmlns="" id="{507DFBE4-4E26-0A4C-AF46-FDF4030BC628}"/>
              </a:ext>
            </a:extLst>
          </p:cNvPr>
          <p:cNvSpPr txBox="1"/>
          <p:nvPr/>
        </p:nvSpPr>
        <p:spPr>
          <a:xfrm>
            <a:off x="937707" y="4722925"/>
            <a:ext cx="10425487" cy="400110"/>
          </a:xfrm>
          <a:prstGeom prst="rect">
            <a:avLst/>
          </a:prstGeom>
          <a:noFill/>
        </p:spPr>
        <p:txBody>
          <a:bodyPr wrap="square" rtlCol="0">
            <a:spAutoFit/>
          </a:bodyPr>
          <a:lstStyle/>
          <a:p>
            <a:pPr marL="136525" indent="-136525">
              <a:buFont typeface="Arial" panose="020B0604020202020204" pitchFamily="34" charset="0"/>
              <a:buChar char="•"/>
            </a:pPr>
            <a:r>
              <a:rPr lang="en-US" sz="2000" b="1" dirty="0">
                <a:solidFill>
                  <a:schemeClr val="tx1">
                    <a:lumMod val="65000"/>
                    <a:lumOff val="35000"/>
                  </a:schemeClr>
                </a:solidFill>
              </a:rPr>
              <a:t>Fluid transition from strategic to tactical and operational detail.</a:t>
            </a:r>
          </a:p>
        </p:txBody>
      </p:sp>
      <p:sp>
        <p:nvSpPr>
          <p:cNvPr id="25" name="TextBox 24">
            <a:extLst>
              <a:ext uri="{FF2B5EF4-FFF2-40B4-BE49-F238E27FC236}">
                <a16:creationId xmlns:a16="http://schemas.microsoft.com/office/drawing/2014/main" xmlns="" id="{A492E75A-18D4-1C4F-ACDD-BD131027C740}"/>
              </a:ext>
            </a:extLst>
          </p:cNvPr>
          <p:cNvSpPr txBox="1"/>
          <p:nvPr/>
        </p:nvSpPr>
        <p:spPr>
          <a:xfrm>
            <a:off x="1354264" y="5796397"/>
            <a:ext cx="10425487" cy="400110"/>
          </a:xfrm>
          <a:prstGeom prst="rect">
            <a:avLst/>
          </a:prstGeom>
          <a:noFill/>
        </p:spPr>
        <p:txBody>
          <a:bodyPr wrap="square" rtlCol="0">
            <a:spAutoFit/>
          </a:bodyPr>
          <a:lstStyle/>
          <a:p>
            <a:pPr marL="136525" indent="-136525">
              <a:buFont typeface="Arial" panose="020B0604020202020204" pitchFamily="34" charset="0"/>
              <a:buChar char="•"/>
            </a:pPr>
            <a:r>
              <a:rPr lang="en-US" sz="2000" b="1" dirty="0">
                <a:solidFill>
                  <a:schemeClr val="tx1">
                    <a:lumMod val="65000"/>
                    <a:lumOff val="35000"/>
                  </a:schemeClr>
                </a:solidFill>
              </a:rPr>
              <a:t>Direct connect between inventory and growth (= strong linkage between two programs).</a:t>
            </a:r>
          </a:p>
        </p:txBody>
      </p:sp>
      <p:sp>
        <p:nvSpPr>
          <p:cNvPr id="26" name="TextBox 25">
            <a:extLst>
              <a:ext uri="{FF2B5EF4-FFF2-40B4-BE49-F238E27FC236}">
                <a16:creationId xmlns:a16="http://schemas.microsoft.com/office/drawing/2014/main" xmlns="" id="{33975409-6A1F-BA44-BA1A-6EDC7A967560}"/>
              </a:ext>
            </a:extLst>
          </p:cNvPr>
          <p:cNvSpPr txBox="1"/>
          <p:nvPr/>
        </p:nvSpPr>
        <p:spPr>
          <a:xfrm>
            <a:off x="1494138" y="6176875"/>
            <a:ext cx="10425487" cy="400110"/>
          </a:xfrm>
          <a:prstGeom prst="rect">
            <a:avLst/>
          </a:prstGeom>
          <a:noFill/>
        </p:spPr>
        <p:txBody>
          <a:bodyPr wrap="square" rtlCol="0">
            <a:spAutoFit/>
          </a:bodyPr>
          <a:lstStyle/>
          <a:p>
            <a:pPr marL="136525" indent="-136525">
              <a:buFont typeface="Arial" panose="020B0604020202020204" pitchFamily="34" charset="0"/>
              <a:buChar char="•"/>
            </a:pPr>
            <a:r>
              <a:rPr lang="en-US" sz="2000" b="1" dirty="0">
                <a:solidFill>
                  <a:schemeClr val="tx1">
                    <a:lumMod val="65000"/>
                    <a:lumOff val="35000"/>
                  </a:schemeClr>
                </a:solidFill>
              </a:rPr>
              <a:t>Tree-list approach works in any type of forest being created.</a:t>
            </a:r>
          </a:p>
        </p:txBody>
      </p:sp>
      <p:sp>
        <p:nvSpPr>
          <p:cNvPr id="27" name="TextBox 26">
            <a:extLst>
              <a:ext uri="{FF2B5EF4-FFF2-40B4-BE49-F238E27FC236}">
                <a16:creationId xmlns:a16="http://schemas.microsoft.com/office/drawing/2014/main" xmlns="" id="{E203569F-2E28-1747-9D2C-EED661B22DB8}"/>
              </a:ext>
            </a:extLst>
          </p:cNvPr>
          <p:cNvSpPr txBox="1"/>
          <p:nvPr/>
        </p:nvSpPr>
        <p:spPr>
          <a:xfrm>
            <a:off x="1090107" y="5103402"/>
            <a:ext cx="10425487" cy="400110"/>
          </a:xfrm>
          <a:prstGeom prst="rect">
            <a:avLst/>
          </a:prstGeom>
          <a:noFill/>
        </p:spPr>
        <p:txBody>
          <a:bodyPr wrap="square" rtlCol="0">
            <a:spAutoFit/>
          </a:bodyPr>
          <a:lstStyle/>
          <a:p>
            <a:pPr marL="136525" indent="-136525">
              <a:buFont typeface="Arial" panose="020B0604020202020204" pitchFamily="34" charset="0"/>
              <a:buChar char="•"/>
            </a:pPr>
            <a:r>
              <a:rPr lang="en-US" sz="2000" b="1" dirty="0">
                <a:solidFill>
                  <a:schemeClr val="tx1">
                    <a:lumMod val="65000"/>
                    <a:lumOff val="35000"/>
                  </a:schemeClr>
                </a:solidFill>
              </a:rPr>
              <a:t>Accurate spatial estimates of volume and piece size.</a:t>
            </a:r>
          </a:p>
        </p:txBody>
      </p:sp>
      <p:sp>
        <p:nvSpPr>
          <p:cNvPr id="28" name="TextBox 27">
            <a:extLst>
              <a:ext uri="{FF2B5EF4-FFF2-40B4-BE49-F238E27FC236}">
                <a16:creationId xmlns:a16="http://schemas.microsoft.com/office/drawing/2014/main" xmlns="" id="{D3735FEA-2BA1-9D4F-A207-56F159D3CF79}"/>
              </a:ext>
            </a:extLst>
          </p:cNvPr>
          <p:cNvSpPr txBox="1"/>
          <p:nvPr/>
        </p:nvSpPr>
        <p:spPr>
          <a:xfrm>
            <a:off x="1242507" y="5440997"/>
            <a:ext cx="10425487" cy="400110"/>
          </a:xfrm>
          <a:prstGeom prst="rect">
            <a:avLst/>
          </a:prstGeom>
          <a:noFill/>
        </p:spPr>
        <p:txBody>
          <a:bodyPr wrap="square" rtlCol="0">
            <a:spAutoFit/>
          </a:bodyPr>
          <a:lstStyle/>
          <a:p>
            <a:pPr marL="136525" indent="-136525">
              <a:buFont typeface="Arial" panose="020B0604020202020204" pitchFamily="34" charset="0"/>
              <a:buChar char="•"/>
            </a:pPr>
            <a:r>
              <a:rPr lang="en-US" sz="2000" b="1" dirty="0">
                <a:solidFill>
                  <a:schemeClr val="tx1">
                    <a:lumMod val="65000"/>
                    <a:lumOff val="35000"/>
                  </a:schemeClr>
                </a:solidFill>
              </a:rPr>
              <a:t>Huge benefits of DTM – prime site identification, roads, environmental, lower costs…</a:t>
            </a:r>
          </a:p>
        </p:txBody>
      </p:sp>
      <p:grpSp>
        <p:nvGrpSpPr>
          <p:cNvPr id="29" name="Group 28">
            <a:extLst>
              <a:ext uri="{FF2B5EF4-FFF2-40B4-BE49-F238E27FC236}">
                <a16:creationId xmlns:a16="http://schemas.microsoft.com/office/drawing/2014/main" xmlns="" id="{05377E5C-3520-1847-A66B-D3369E9E023B}"/>
              </a:ext>
            </a:extLst>
          </p:cNvPr>
          <p:cNvGrpSpPr/>
          <p:nvPr/>
        </p:nvGrpSpPr>
        <p:grpSpPr>
          <a:xfrm>
            <a:off x="189924" y="254674"/>
            <a:ext cx="10858824" cy="763929"/>
            <a:chOff x="351971" y="4352113"/>
            <a:chExt cx="10858824" cy="763929"/>
          </a:xfrm>
        </p:grpSpPr>
        <p:grpSp>
          <p:nvGrpSpPr>
            <p:cNvPr id="30" name="Group 29">
              <a:extLst>
                <a:ext uri="{FF2B5EF4-FFF2-40B4-BE49-F238E27FC236}">
                  <a16:creationId xmlns:a16="http://schemas.microsoft.com/office/drawing/2014/main" xmlns="" id="{F9934B43-1FEB-4D4D-98C7-DAC8A9588336}"/>
                </a:ext>
              </a:extLst>
            </p:cNvPr>
            <p:cNvGrpSpPr/>
            <p:nvPr/>
          </p:nvGrpSpPr>
          <p:grpSpPr>
            <a:xfrm>
              <a:off x="351971" y="4352113"/>
              <a:ext cx="10858824" cy="763929"/>
              <a:chOff x="588536" y="4872942"/>
              <a:chExt cx="10858824" cy="763929"/>
            </a:xfrm>
          </p:grpSpPr>
          <p:cxnSp>
            <p:nvCxnSpPr>
              <p:cNvPr id="34" name="Straight Connector 33">
                <a:extLst>
                  <a:ext uri="{FF2B5EF4-FFF2-40B4-BE49-F238E27FC236}">
                    <a16:creationId xmlns:a16="http://schemas.microsoft.com/office/drawing/2014/main" xmlns="" id="{2A482FBF-8485-3D4C-81D8-4943E51D4E93}"/>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B8280A5F-B660-1342-951D-3E234970EA3F}"/>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xmlns="" id="{9D0B6412-FF99-844E-A0E1-F77C28CC3924}"/>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D38EE7E1-5669-D24F-8465-46D8D808403E}"/>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BA83EBD-36A0-2447-89CA-2F50EA1A3A81}"/>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xmlns="" id="{86943B53-86D1-394C-A965-185FB4F2DCCB}"/>
              </a:ext>
            </a:extLst>
          </p:cNvPr>
          <p:cNvGrpSpPr/>
          <p:nvPr/>
        </p:nvGrpSpPr>
        <p:grpSpPr>
          <a:xfrm flipH="1">
            <a:off x="1129402" y="6043947"/>
            <a:ext cx="10858824" cy="763929"/>
            <a:chOff x="351971" y="4352113"/>
            <a:chExt cx="10858824" cy="763929"/>
          </a:xfrm>
        </p:grpSpPr>
        <p:grpSp>
          <p:nvGrpSpPr>
            <p:cNvPr id="37" name="Group 36">
              <a:extLst>
                <a:ext uri="{FF2B5EF4-FFF2-40B4-BE49-F238E27FC236}">
                  <a16:creationId xmlns:a16="http://schemas.microsoft.com/office/drawing/2014/main" xmlns="" id="{9BFA9205-C3F8-934E-8188-91896B146C81}"/>
                </a:ext>
              </a:extLst>
            </p:cNvPr>
            <p:cNvGrpSpPr/>
            <p:nvPr/>
          </p:nvGrpSpPr>
          <p:grpSpPr>
            <a:xfrm>
              <a:off x="351971" y="4352113"/>
              <a:ext cx="10858824" cy="763929"/>
              <a:chOff x="588536" y="4872942"/>
              <a:chExt cx="10858824" cy="763929"/>
            </a:xfrm>
          </p:grpSpPr>
          <p:cxnSp>
            <p:nvCxnSpPr>
              <p:cNvPr id="41" name="Straight Connector 40">
                <a:extLst>
                  <a:ext uri="{FF2B5EF4-FFF2-40B4-BE49-F238E27FC236}">
                    <a16:creationId xmlns:a16="http://schemas.microsoft.com/office/drawing/2014/main" xmlns="" id="{CEE145B7-A73F-7B43-8A12-D89059CB2C93}"/>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BFFC3D52-6F80-BD41-9B8C-191DE76DAC02}"/>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xmlns="" id="{977B7BDC-1698-2F4A-90A4-FA61D51A50B2}"/>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E06DB2BC-88B4-A243-A966-D1330B22B4A0}"/>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148620AB-7278-9B42-9576-933376672805}"/>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902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0-#ppt_w/2"/>
                                          </p:val>
                                        </p:tav>
                                        <p:tav tm="100000">
                                          <p:val>
                                            <p:strVal val="#ppt_x"/>
                                          </p:val>
                                        </p:tav>
                                      </p:tavLst>
                                    </p:anim>
                                    <p:anim calcmode="lin" valueType="num">
                                      <p:cBhvr additive="base">
                                        <p:cTn id="3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0-#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0-#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0-#ppt_w/2"/>
                                          </p:val>
                                        </p:tav>
                                        <p:tav tm="100000">
                                          <p:val>
                                            <p:strVal val="#ppt_x"/>
                                          </p:val>
                                        </p:tav>
                                      </p:tavLst>
                                    </p:anim>
                                    <p:anim calcmode="lin" valueType="num">
                                      <p:cBhvr additive="base">
                                        <p:cTn id="5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0-#ppt_w/2"/>
                                          </p:val>
                                        </p:tav>
                                        <p:tav tm="100000">
                                          <p:val>
                                            <p:strVal val="#ppt_x"/>
                                          </p:val>
                                        </p:tav>
                                      </p:tavLst>
                                    </p:anim>
                                    <p:anim calcmode="lin" valueType="num">
                                      <p:cBhvr additive="base">
                                        <p:cTn id="6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2462E909-7871-8848-B232-0D7759463E56}"/>
              </a:ext>
            </a:extLst>
          </p:cNvPr>
          <p:cNvSpPr/>
          <p:nvPr/>
        </p:nvSpPr>
        <p:spPr>
          <a:xfrm>
            <a:off x="0" y="4973782"/>
            <a:ext cx="3747268" cy="1834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A4A0906E-BC9F-004E-91A5-E06CE07584B7}"/>
              </a:ext>
            </a:extLst>
          </p:cNvPr>
          <p:cNvSpPr txBox="1"/>
          <p:nvPr/>
        </p:nvSpPr>
        <p:spPr>
          <a:xfrm>
            <a:off x="785308" y="335698"/>
            <a:ext cx="8037585" cy="584775"/>
          </a:xfrm>
          <a:prstGeom prst="rect">
            <a:avLst/>
          </a:prstGeom>
          <a:noFill/>
        </p:spPr>
        <p:txBody>
          <a:bodyPr wrap="none" rtlCol="0">
            <a:spAutoFit/>
          </a:bodyPr>
          <a:lstStyle/>
          <a:p>
            <a:r>
              <a:rPr lang="en-US" sz="3200" b="1" i="1" dirty="0">
                <a:solidFill>
                  <a:schemeClr val="tx1">
                    <a:lumMod val="65000"/>
                    <a:lumOff val="35000"/>
                  </a:schemeClr>
                </a:solidFill>
              </a:rPr>
              <a:t>Recommendations - A look at NB as a model…</a:t>
            </a:r>
          </a:p>
        </p:txBody>
      </p:sp>
      <p:sp>
        <p:nvSpPr>
          <p:cNvPr id="3" name="TextBox 2">
            <a:extLst>
              <a:ext uri="{FF2B5EF4-FFF2-40B4-BE49-F238E27FC236}">
                <a16:creationId xmlns:a16="http://schemas.microsoft.com/office/drawing/2014/main" xmlns="" id="{235975D4-0ED8-514B-8EDC-4BB4D4D172CE}"/>
              </a:ext>
            </a:extLst>
          </p:cNvPr>
          <p:cNvSpPr txBox="1"/>
          <p:nvPr/>
        </p:nvSpPr>
        <p:spPr>
          <a:xfrm>
            <a:off x="785308" y="1153938"/>
            <a:ext cx="10425487" cy="3451394"/>
          </a:xfrm>
          <a:prstGeom prst="rect">
            <a:avLst/>
          </a:prstGeom>
          <a:noFill/>
        </p:spPr>
        <p:txBody>
          <a:bodyPr wrap="square" rtlCol="0">
            <a:spAutoFit/>
          </a:bodyPr>
          <a:lstStyle/>
          <a:p>
            <a:pPr>
              <a:lnSpc>
                <a:spcPct val="150000"/>
              </a:lnSpc>
            </a:pPr>
            <a:r>
              <a:rPr lang="en-US" sz="2800" b="1" dirty="0">
                <a:solidFill>
                  <a:schemeClr val="tx1">
                    <a:lumMod val="65000"/>
                    <a:lumOff val="35000"/>
                  </a:schemeClr>
                </a:solidFill>
              </a:rPr>
              <a:t>Very similar past programs 1980-2014:</a:t>
            </a:r>
          </a:p>
          <a:p>
            <a:pPr marL="342900" indent="-342900">
              <a:lnSpc>
                <a:spcPct val="150000"/>
              </a:lnSpc>
              <a:buFont typeface="Arial" panose="020B0604020202020204" pitchFamily="34" charset="0"/>
              <a:buChar char="•"/>
            </a:pPr>
            <a:r>
              <a:rPr lang="en-US" sz="2400" b="1" dirty="0">
                <a:solidFill>
                  <a:schemeClr val="tx1">
                    <a:lumMod val="65000"/>
                    <a:lumOff val="35000"/>
                  </a:schemeClr>
                </a:solidFill>
              </a:rPr>
              <a:t>Photo-based stand polygon interp.</a:t>
            </a:r>
          </a:p>
          <a:p>
            <a:pPr marL="342900" indent="-342900">
              <a:lnSpc>
                <a:spcPct val="150000"/>
              </a:lnSpc>
              <a:buFont typeface="Arial" panose="020B0604020202020204" pitchFamily="34" charset="0"/>
              <a:buChar char="•"/>
            </a:pPr>
            <a:r>
              <a:rPr lang="en-US" sz="2400" b="1" dirty="0">
                <a:solidFill>
                  <a:schemeClr val="tx1">
                    <a:lumMod val="65000"/>
                    <a:lumOff val="35000"/>
                  </a:schemeClr>
                </a:solidFill>
              </a:rPr>
              <a:t>Some timber cruising to support photo-interp.</a:t>
            </a:r>
          </a:p>
          <a:p>
            <a:pPr marL="342900" indent="-342900">
              <a:lnSpc>
                <a:spcPct val="150000"/>
              </a:lnSpc>
              <a:buFont typeface="Arial" panose="020B0604020202020204" pitchFamily="34" charset="0"/>
              <a:buChar char="•"/>
            </a:pPr>
            <a:r>
              <a:rPr lang="en-US" sz="2400" b="1" dirty="0">
                <a:solidFill>
                  <a:schemeClr val="tx1">
                    <a:lumMod val="65000"/>
                    <a:lumOff val="35000"/>
                  </a:schemeClr>
                </a:solidFill>
              </a:rPr>
              <a:t>~3500 PSPs</a:t>
            </a:r>
          </a:p>
          <a:p>
            <a:pPr marL="342900" indent="-342900">
              <a:lnSpc>
                <a:spcPct val="150000"/>
              </a:lnSpc>
              <a:buFont typeface="Arial" panose="020B0604020202020204" pitchFamily="34" charset="0"/>
              <a:buChar char="•"/>
            </a:pPr>
            <a:r>
              <a:rPr lang="en-US" sz="2400" b="1" dirty="0">
                <a:solidFill>
                  <a:schemeClr val="tx1">
                    <a:lumMod val="65000"/>
                    <a:lumOff val="35000"/>
                  </a:schemeClr>
                </a:solidFill>
              </a:rPr>
              <a:t>Stratification, with G&amp;Y forecasting by strata.</a:t>
            </a:r>
          </a:p>
          <a:p>
            <a:pPr marL="342900" indent="-342900">
              <a:lnSpc>
                <a:spcPct val="150000"/>
              </a:lnSpc>
              <a:buFont typeface="Arial" panose="020B0604020202020204" pitchFamily="34" charset="0"/>
              <a:buChar char="•"/>
            </a:pPr>
            <a:r>
              <a:rPr lang="en-US" sz="2400" b="1" dirty="0">
                <a:solidFill>
                  <a:schemeClr val="tx1">
                    <a:lumMod val="65000"/>
                    <a:lumOff val="35000"/>
                  </a:schemeClr>
                </a:solidFill>
              </a:rPr>
              <a:t>Similar user-discontent…</a:t>
            </a:r>
          </a:p>
        </p:txBody>
      </p:sp>
      <p:grpSp>
        <p:nvGrpSpPr>
          <p:cNvPr id="5" name="Group 4">
            <a:extLst>
              <a:ext uri="{FF2B5EF4-FFF2-40B4-BE49-F238E27FC236}">
                <a16:creationId xmlns:a16="http://schemas.microsoft.com/office/drawing/2014/main" xmlns="" id="{057FC279-5070-B949-9B3C-0C3174C8D6AC}"/>
              </a:ext>
            </a:extLst>
          </p:cNvPr>
          <p:cNvGrpSpPr/>
          <p:nvPr/>
        </p:nvGrpSpPr>
        <p:grpSpPr>
          <a:xfrm>
            <a:off x="189924" y="254674"/>
            <a:ext cx="10858824" cy="763929"/>
            <a:chOff x="351971" y="4352113"/>
            <a:chExt cx="10858824" cy="763929"/>
          </a:xfrm>
        </p:grpSpPr>
        <p:grpSp>
          <p:nvGrpSpPr>
            <p:cNvPr id="6" name="Group 5">
              <a:extLst>
                <a:ext uri="{FF2B5EF4-FFF2-40B4-BE49-F238E27FC236}">
                  <a16:creationId xmlns:a16="http://schemas.microsoft.com/office/drawing/2014/main" xmlns="" id="{594951DB-FDC3-E545-842F-5FD73427176C}"/>
                </a:ext>
              </a:extLst>
            </p:cNvPr>
            <p:cNvGrpSpPr/>
            <p:nvPr/>
          </p:nvGrpSpPr>
          <p:grpSpPr>
            <a:xfrm>
              <a:off x="351971" y="4352113"/>
              <a:ext cx="10858824" cy="763929"/>
              <a:chOff x="588536" y="4872942"/>
              <a:chExt cx="10858824" cy="763929"/>
            </a:xfrm>
          </p:grpSpPr>
          <p:cxnSp>
            <p:nvCxnSpPr>
              <p:cNvPr id="10" name="Straight Connector 9">
                <a:extLst>
                  <a:ext uri="{FF2B5EF4-FFF2-40B4-BE49-F238E27FC236}">
                    <a16:creationId xmlns:a16="http://schemas.microsoft.com/office/drawing/2014/main" xmlns="" id="{32AAEBA6-E539-6840-968A-5024A5AA85A2}"/>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67F18C08-A993-E546-B1B5-D00F14F7F109}"/>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a16="http://schemas.microsoft.com/office/drawing/2014/main" xmlns="" id="{ECDBCD85-6E4E-9945-B8D3-F187AECCABCE}"/>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1418F6E3-CFE8-B148-91CB-C3BF61689FA1}"/>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FD84DCE1-13DE-0C4F-A1C6-A4BECA8BA0C8}"/>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DD523D33-9039-5A41-8600-395348BB70A9}"/>
              </a:ext>
            </a:extLst>
          </p:cNvPr>
          <p:cNvGrpSpPr/>
          <p:nvPr/>
        </p:nvGrpSpPr>
        <p:grpSpPr>
          <a:xfrm flipH="1">
            <a:off x="1129402" y="6043947"/>
            <a:ext cx="10858824" cy="763929"/>
            <a:chOff x="351971" y="4352113"/>
            <a:chExt cx="10858824" cy="763929"/>
          </a:xfrm>
        </p:grpSpPr>
        <p:grpSp>
          <p:nvGrpSpPr>
            <p:cNvPr id="13" name="Group 12">
              <a:extLst>
                <a:ext uri="{FF2B5EF4-FFF2-40B4-BE49-F238E27FC236}">
                  <a16:creationId xmlns:a16="http://schemas.microsoft.com/office/drawing/2014/main" xmlns="" id="{13BDA42D-31F1-034C-89BC-C53425D42B0E}"/>
                </a:ext>
              </a:extLst>
            </p:cNvPr>
            <p:cNvGrpSpPr/>
            <p:nvPr/>
          </p:nvGrpSpPr>
          <p:grpSpPr>
            <a:xfrm>
              <a:off x="351971" y="4352113"/>
              <a:ext cx="10858824" cy="763929"/>
              <a:chOff x="588536" y="4872942"/>
              <a:chExt cx="10858824" cy="763929"/>
            </a:xfrm>
          </p:grpSpPr>
          <p:cxnSp>
            <p:nvCxnSpPr>
              <p:cNvPr id="17" name="Straight Connector 16">
                <a:extLst>
                  <a:ext uri="{FF2B5EF4-FFF2-40B4-BE49-F238E27FC236}">
                    <a16:creationId xmlns:a16="http://schemas.microsoft.com/office/drawing/2014/main" xmlns="" id="{558ABC60-42D4-B64B-9D0D-C10B9A6B0CD2}"/>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1D06CEF9-39AD-904A-A8D6-99BF4513DE56}"/>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xmlns="" id="{52A54E67-F2E5-714A-BF91-0FFDF83603FF}"/>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A8E7F51-6262-7E4E-A887-43D927E3FA16}"/>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B1984A4C-C4F4-7B45-927A-A32CCED3C3B8}"/>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9048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1D4C3ED9-FBB8-5F46-9A99-E0C93E4785BB}"/>
              </a:ext>
            </a:extLst>
          </p:cNvPr>
          <p:cNvSpPr/>
          <p:nvPr/>
        </p:nvSpPr>
        <p:spPr>
          <a:xfrm>
            <a:off x="0" y="4973782"/>
            <a:ext cx="3747268" cy="1834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A4A0906E-BC9F-004E-91A5-E06CE07584B7}"/>
              </a:ext>
            </a:extLst>
          </p:cNvPr>
          <p:cNvSpPr txBox="1"/>
          <p:nvPr/>
        </p:nvSpPr>
        <p:spPr>
          <a:xfrm>
            <a:off x="785308" y="335698"/>
            <a:ext cx="3435299" cy="584775"/>
          </a:xfrm>
          <a:prstGeom prst="rect">
            <a:avLst/>
          </a:prstGeom>
          <a:noFill/>
        </p:spPr>
        <p:txBody>
          <a:bodyPr wrap="none" rtlCol="0">
            <a:spAutoFit/>
          </a:bodyPr>
          <a:lstStyle/>
          <a:p>
            <a:r>
              <a:rPr lang="en-US" sz="3200" b="1" i="1" dirty="0">
                <a:solidFill>
                  <a:schemeClr val="tx1">
                    <a:lumMod val="65000"/>
                    <a:lumOff val="35000"/>
                  </a:schemeClr>
                </a:solidFill>
              </a:rPr>
              <a:t>Transition to LiDAR</a:t>
            </a:r>
          </a:p>
        </p:txBody>
      </p:sp>
      <p:sp>
        <p:nvSpPr>
          <p:cNvPr id="3" name="TextBox 2">
            <a:extLst>
              <a:ext uri="{FF2B5EF4-FFF2-40B4-BE49-F238E27FC236}">
                <a16:creationId xmlns:a16="http://schemas.microsoft.com/office/drawing/2014/main" xmlns="" id="{235975D4-0ED8-514B-8EDC-4BB4D4D172CE}"/>
              </a:ext>
            </a:extLst>
          </p:cNvPr>
          <p:cNvSpPr txBox="1"/>
          <p:nvPr/>
        </p:nvSpPr>
        <p:spPr>
          <a:xfrm>
            <a:off x="785308" y="1153938"/>
            <a:ext cx="10425487" cy="523220"/>
          </a:xfrm>
          <a:prstGeom prst="rect">
            <a:avLst/>
          </a:prstGeom>
          <a:noFill/>
        </p:spPr>
        <p:txBody>
          <a:bodyPr wrap="square" rtlCol="0">
            <a:spAutoFit/>
          </a:bodyPr>
          <a:lstStyle/>
          <a:p>
            <a:r>
              <a:rPr lang="en-US" sz="2800" b="1" dirty="0">
                <a:solidFill>
                  <a:schemeClr val="tx1">
                    <a:lumMod val="65000"/>
                    <a:lumOff val="35000"/>
                  </a:schemeClr>
                </a:solidFill>
              </a:rPr>
              <a:t>2015 transition to LiDAR:</a:t>
            </a:r>
          </a:p>
        </p:txBody>
      </p:sp>
      <p:pic>
        <p:nvPicPr>
          <p:cNvPr id="1025" name="Picture 1" descr="page5image877296">
            <a:extLst>
              <a:ext uri="{FF2B5EF4-FFF2-40B4-BE49-F238E27FC236}">
                <a16:creationId xmlns:a16="http://schemas.microsoft.com/office/drawing/2014/main" xmlns="" id="{46752A7D-EE66-BC42-9828-9C2F0C3B5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495" y="1869336"/>
            <a:ext cx="4559300" cy="3873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1F616462-49D6-5E41-809D-B632E7E256A9}"/>
              </a:ext>
            </a:extLst>
          </p:cNvPr>
          <p:cNvSpPr txBox="1"/>
          <p:nvPr/>
        </p:nvSpPr>
        <p:spPr>
          <a:xfrm>
            <a:off x="1308121" y="1869336"/>
            <a:ext cx="10425487" cy="2308324"/>
          </a:xfrm>
          <a:prstGeom prst="rect">
            <a:avLst/>
          </a:prstGeom>
          <a:noFill/>
        </p:spPr>
        <p:txBody>
          <a:bodyPr wrap="square" rtlCol="0">
            <a:spAutoFit/>
          </a:bodyPr>
          <a:lstStyle/>
          <a:p>
            <a:r>
              <a:rPr lang="en-US" sz="2400" b="1" dirty="0">
                <a:solidFill>
                  <a:schemeClr val="tx1">
                    <a:lumMod val="65000"/>
                    <a:lumOff val="35000"/>
                  </a:schemeClr>
                </a:solidFill>
              </a:rPr>
              <a:t>WTW predictions on a 20-m grid:</a:t>
            </a:r>
          </a:p>
          <a:p>
            <a:pPr marL="342900" indent="-342900">
              <a:buFont typeface="Arial" panose="020B0604020202020204" pitchFamily="34" charset="0"/>
              <a:buChar char="•"/>
            </a:pPr>
            <a:r>
              <a:rPr lang="en-US" sz="2400" b="1" dirty="0">
                <a:solidFill>
                  <a:schemeClr val="tx1">
                    <a:lumMod val="65000"/>
                    <a:lumOff val="35000"/>
                  </a:schemeClr>
                </a:solidFill>
              </a:rPr>
              <a:t>Volume</a:t>
            </a:r>
          </a:p>
          <a:p>
            <a:pPr marL="342900" indent="-342900">
              <a:buFont typeface="Arial" panose="020B0604020202020204" pitchFamily="34" charset="0"/>
              <a:buChar char="•"/>
            </a:pPr>
            <a:r>
              <a:rPr lang="en-US" sz="2400" b="1" dirty="0">
                <a:solidFill>
                  <a:schemeClr val="tx1">
                    <a:lumMod val="65000"/>
                    <a:lumOff val="35000"/>
                  </a:schemeClr>
                </a:solidFill>
              </a:rPr>
              <a:t>BA</a:t>
            </a:r>
          </a:p>
          <a:p>
            <a:pPr marL="342900" indent="-342900">
              <a:buFont typeface="Arial" panose="020B0604020202020204" pitchFamily="34" charset="0"/>
              <a:buChar char="•"/>
            </a:pPr>
            <a:r>
              <a:rPr lang="en-US" sz="2400" b="1" dirty="0">
                <a:solidFill>
                  <a:schemeClr val="tx1">
                    <a:lumMod val="65000"/>
                    <a:lumOff val="35000"/>
                  </a:schemeClr>
                </a:solidFill>
              </a:rPr>
              <a:t>QMD</a:t>
            </a:r>
          </a:p>
          <a:p>
            <a:pPr marL="342900" indent="-342900">
              <a:buFont typeface="Arial" panose="020B0604020202020204" pitchFamily="34" charset="0"/>
              <a:buChar char="•"/>
            </a:pPr>
            <a:r>
              <a:rPr lang="en-US" sz="2400" b="1" dirty="0">
                <a:solidFill>
                  <a:schemeClr val="tx1">
                    <a:lumMod val="65000"/>
                    <a:lumOff val="35000"/>
                  </a:schemeClr>
                </a:solidFill>
              </a:rPr>
              <a:t>Top Height</a:t>
            </a:r>
          </a:p>
          <a:p>
            <a:pPr marL="342900" indent="-342900">
              <a:buFont typeface="Arial" panose="020B0604020202020204" pitchFamily="34" charset="0"/>
              <a:buChar char="•"/>
            </a:pPr>
            <a:r>
              <a:rPr lang="en-US" sz="2400" b="1" dirty="0">
                <a:solidFill>
                  <a:schemeClr val="tx1">
                    <a:lumMod val="65000"/>
                    <a:lumOff val="35000"/>
                  </a:schemeClr>
                </a:solidFill>
              </a:rPr>
              <a:t>% hardwood</a:t>
            </a:r>
          </a:p>
        </p:txBody>
      </p:sp>
      <p:sp>
        <p:nvSpPr>
          <p:cNvPr id="6" name="TextBox 5">
            <a:extLst>
              <a:ext uri="{FF2B5EF4-FFF2-40B4-BE49-F238E27FC236}">
                <a16:creationId xmlns:a16="http://schemas.microsoft.com/office/drawing/2014/main" xmlns="" id="{F29FB56C-6967-014A-A7E6-C23E0EF5EEBA}"/>
              </a:ext>
            </a:extLst>
          </p:cNvPr>
          <p:cNvSpPr txBox="1"/>
          <p:nvPr/>
        </p:nvSpPr>
        <p:spPr>
          <a:xfrm>
            <a:off x="1308121" y="4729415"/>
            <a:ext cx="6026919" cy="830997"/>
          </a:xfrm>
          <a:prstGeom prst="rect">
            <a:avLst/>
          </a:prstGeom>
          <a:noFill/>
        </p:spPr>
        <p:txBody>
          <a:bodyPr wrap="square" rtlCol="0">
            <a:spAutoFit/>
          </a:bodyPr>
          <a:lstStyle/>
          <a:p>
            <a:r>
              <a:rPr lang="en-US" sz="2400" b="1" dirty="0">
                <a:solidFill>
                  <a:schemeClr val="tx1">
                    <a:lumMod val="65000"/>
                    <a:lumOff val="35000"/>
                  </a:schemeClr>
                </a:solidFill>
              </a:rPr>
              <a:t>Species Comp. still drawn from photo-</a:t>
            </a:r>
            <a:r>
              <a:rPr lang="en-US" sz="2400" b="1" dirty="0" err="1">
                <a:solidFill>
                  <a:schemeClr val="tx1">
                    <a:lumMod val="65000"/>
                    <a:lumOff val="35000"/>
                  </a:schemeClr>
                </a:solidFill>
              </a:rPr>
              <a:t>interp</a:t>
            </a:r>
            <a:r>
              <a:rPr lang="en-US" sz="2400" b="1" dirty="0">
                <a:solidFill>
                  <a:schemeClr val="tx1">
                    <a:lumMod val="65000"/>
                    <a:lumOff val="35000"/>
                  </a:schemeClr>
                </a:solidFill>
              </a:rPr>
              <a:t>, but…</a:t>
            </a:r>
          </a:p>
        </p:txBody>
      </p:sp>
      <p:grpSp>
        <p:nvGrpSpPr>
          <p:cNvPr id="8" name="Group 7">
            <a:extLst>
              <a:ext uri="{FF2B5EF4-FFF2-40B4-BE49-F238E27FC236}">
                <a16:creationId xmlns:a16="http://schemas.microsoft.com/office/drawing/2014/main" xmlns="" id="{0DE8E0EC-B949-2D43-9C81-8C9BEC386921}"/>
              </a:ext>
            </a:extLst>
          </p:cNvPr>
          <p:cNvGrpSpPr/>
          <p:nvPr/>
        </p:nvGrpSpPr>
        <p:grpSpPr>
          <a:xfrm>
            <a:off x="189924" y="254674"/>
            <a:ext cx="10858824" cy="763929"/>
            <a:chOff x="351971" y="4352113"/>
            <a:chExt cx="10858824" cy="763929"/>
          </a:xfrm>
        </p:grpSpPr>
        <p:grpSp>
          <p:nvGrpSpPr>
            <p:cNvPr id="9" name="Group 8">
              <a:extLst>
                <a:ext uri="{FF2B5EF4-FFF2-40B4-BE49-F238E27FC236}">
                  <a16:creationId xmlns:a16="http://schemas.microsoft.com/office/drawing/2014/main" xmlns="" id="{1B0D21CC-A40F-3D48-9823-D89215078BE7}"/>
                </a:ext>
              </a:extLst>
            </p:cNvPr>
            <p:cNvGrpSpPr/>
            <p:nvPr/>
          </p:nvGrpSpPr>
          <p:grpSpPr>
            <a:xfrm>
              <a:off x="351971" y="4352113"/>
              <a:ext cx="10858824" cy="763929"/>
              <a:chOff x="588536" y="4872942"/>
              <a:chExt cx="10858824" cy="763929"/>
            </a:xfrm>
          </p:grpSpPr>
          <p:cxnSp>
            <p:nvCxnSpPr>
              <p:cNvPr id="13" name="Straight Connector 12">
                <a:extLst>
                  <a:ext uri="{FF2B5EF4-FFF2-40B4-BE49-F238E27FC236}">
                    <a16:creationId xmlns:a16="http://schemas.microsoft.com/office/drawing/2014/main" xmlns="" id="{61D48204-1C97-6345-83B6-82D46681F232}"/>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E744229C-D7AC-1A48-8DEC-65ADA79FF6E2}"/>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xmlns="" id="{09D18C07-A9C2-E04B-BC71-0FD5AC121F67}"/>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CEBF8FB2-EE39-0D4F-94BA-33B691D2E2DD}"/>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20E308C1-03EC-7D45-83D5-C9665D11381A}"/>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xmlns="" id="{00E05002-581A-0245-8DF5-9731CCE57155}"/>
              </a:ext>
            </a:extLst>
          </p:cNvPr>
          <p:cNvGrpSpPr/>
          <p:nvPr/>
        </p:nvGrpSpPr>
        <p:grpSpPr>
          <a:xfrm flipH="1">
            <a:off x="1129402" y="6043947"/>
            <a:ext cx="10858824" cy="763929"/>
            <a:chOff x="351971" y="4352113"/>
            <a:chExt cx="10858824" cy="763929"/>
          </a:xfrm>
        </p:grpSpPr>
        <p:grpSp>
          <p:nvGrpSpPr>
            <p:cNvPr id="16" name="Group 15">
              <a:extLst>
                <a:ext uri="{FF2B5EF4-FFF2-40B4-BE49-F238E27FC236}">
                  <a16:creationId xmlns:a16="http://schemas.microsoft.com/office/drawing/2014/main" xmlns="" id="{3487EDC7-F6B1-714B-B420-7F48754EA72B}"/>
                </a:ext>
              </a:extLst>
            </p:cNvPr>
            <p:cNvGrpSpPr/>
            <p:nvPr/>
          </p:nvGrpSpPr>
          <p:grpSpPr>
            <a:xfrm>
              <a:off x="351971" y="4352113"/>
              <a:ext cx="10858824" cy="763929"/>
              <a:chOff x="588536" y="4872942"/>
              <a:chExt cx="10858824" cy="763929"/>
            </a:xfrm>
          </p:grpSpPr>
          <p:cxnSp>
            <p:nvCxnSpPr>
              <p:cNvPr id="20" name="Straight Connector 19">
                <a:extLst>
                  <a:ext uri="{FF2B5EF4-FFF2-40B4-BE49-F238E27FC236}">
                    <a16:creationId xmlns:a16="http://schemas.microsoft.com/office/drawing/2014/main" xmlns="" id="{F39400CB-2956-314F-9524-86BB063C11B8}"/>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6BC4BB06-66CA-A748-832F-552A0A5DE5BB}"/>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a:extLst>
                <a:ext uri="{FF2B5EF4-FFF2-40B4-BE49-F238E27FC236}">
                  <a16:creationId xmlns:a16="http://schemas.microsoft.com/office/drawing/2014/main" xmlns="" id="{F1419D46-3344-FA41-8D27-88BEE107C142}"/>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2303385-93E3-044C-A567-AC4E32AF611C}"/>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E48B9926-340F-4E4C-A4D0-FAD2FBC139E9}"/>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xmlns="" id="{4677C7BF-BA1C-8B4D-9D09-BE09E92D8F52}"/>
              </a:ext>
            </a:extLst>
          </p:cNvPr>
          <p:cNvSpPr txBox="1"/>
          <p:nvPr/>
        </p:nvSpPr>
        <p:spPr>
          <a:xfrm>
            <a:off x="8694941" y="5613236"/>
            <a:ext cx="2799356" cy="338554"/>
          </a:xfrm>
          <a:prstGeom prst="rect">
            <a:avLst/>
          </a:prstGeom>
          <a:noFill/>
        </p:spPr>
        <p:txBody>
          <a:bodyPr wrap="none" rtlCol="0">
            <a:spAutoFit/>
          </a:bodyPr>
          <a:lstStyle/>
          <a:p>
            <a:r>
              <a:rPr lang="en-US" sz="1600" b="1" i="1" dirty="0" err="1">
                <a:solidFill>
                  <a:schemeClr val="tx1">
                    <a:lumMod val="65000"/>
                    <a:lumOff val="35000"/>
                  </a:schemeClr>
                </a:solidFill>
              </a:rPr>
              <a:t>Hennigar</a:t>
            </a:r>
            <a:r>
              <a:rPr lang="en-US" sz="1600" b="1" i="1" dirty="0">
                <a:solidFill>
                  <a:schemeClr val="tx1">
                    <a:lumMod val="65000"/>
                    <a:lumOff val="35000"/>
                  </a:schemeClr>
                </a:solidFill>
              </a:rPr>
              <a:t> et al. 2019, NB-DERD</a:t>
            </a:r>
          </a:p>
        </p:txBody>
      </p:sp>
    </p:spTree>
    <p:extLst>
      <p:ext uri="{BB962C8B-B14F-4D97-AF65-F5344CB8AC3E}">
        <p14:creationId xmlns:p14="http://schemas.microsoft.com/office/powerpoint/2010/main" val="2890155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C6D59EB0-ED81-A248-A9AD-2A83E4DEA8B9}"/>
              </a:ext>
            </a:extLst>
          </p:cNvPr>
          <p:cNvSpPr/>
          <p:nvPr/>
        </p:nvSpPr>
        <p:spPr>
          <a:xfrm>
            <a:off x="0" y="4973782"/>
            <a:ext cx="3747268" cy="1834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A4A0906E-BC9F-004E-91A5-E06CE07584B7}"/>
              </a:ext>
            </a:extLst>
          </p:cNvPr>
          <p:cNvSpPr txBox="1"/>
          <p:nvPr/>
        </p:nvSpPr>
        <p:spPr>
          <a:xfrm>
            <a:off x="785308" y="335698"/>
            <a:ext cx="4726615" cy="584775"/>
          </a:xfrm>
          <a:prstGeom prst="rect">
            <a:avLst/>
          </a:prstGeom>
          <a:noFill/>
        </p:spPr>
        <p:txBody>
          <a:bodyPr wrap="none" rtlCol="0">
            <a:spAutoFit/>
          </a:bodyPr>
          <a:lstStyle/>
          <a:p>
            <a:r>
              <a:rPr lang="en-US" sz="3200" b="1" i="1" dirty="0">
                <a:solidFill>
                  <a:schemeClr val="tx1">
                    <a:lumMod val="65000"/>
                    <a:lumOff val="35000"/>
                  </a:schemeClr>
                </a:solidFill>
              </a:rPr>
              <a:t>Continuous Land Inventory</a:t>
            </a:r>
          </a:p>
        </p:txBody>
      </p:sp>
      <p:sp>
        <p:nvSpPr>
          <p:cNvPr id="3" name="TextBox 2">
            <a:extLst>
              <a:ext uri="{FF2B5EF4-FFF2-40B4-BE49-F238E27FC236}">
                <a16:creationId xmlns:a16="http://schemas.microsoft.com/office/drawing/2014/main" xmlns="" id="{235975D4-0ED8-514B-8EDC-4BB4D4D172CE}"/>
              </a:ext>
            </a:extLst>
          </p:cNvPr>
          <p:cNvSpPr txBox="1"/>
          <p:nvPr/>
        </p:nvSpPr>
        <p:spPr>
          <a:xfrm>
            <a:off x="785308" y="1174216"/>
            <a:ext cx="10425487" cy="523220"/>
          </a:xfrm>
          <a:prstGeom prst="rect">
            <a:avLst/>
          </a:prstGeom>
          <a:noFill/>
        </p:spPr>
        <p:txBody>
          <a:bodyPr wrap="square" rtlCol="0">
            <a:spAutoFit/>
          </a:bodyPr>
          <a:lstStyle/>
          <a:p>
            <a:r>
              <a:rPr lang="en-US" sz="2800" b="1" dirty="0">
                <a:solidFill>
                  <a:schemeClr val="tx1">
                    <a:lumMod val="65000"/>
                    <a:lumOff val="35000"/>
                  </a:schemeClr>
                </a:solidFill>
              </a:rPr>
              <a:t>2015 transition to CLI:</a:t>
            </a:r>
          </a:p>
        </p:txBody>
      </p:sp>
      <p:sp>
        <p:nvSpPr>
          <p:cNvPr id="5" name="TextBox 4">
            <a:extLst>
              <a:ext uri="{FF2B5EF4-FFF2-40B4-BE49-F238E27FC236}">
                <a16:creationId xmlns:a16="http://schemas.microsoft.com/office/drawing/2014/main" xmlns="" id="{1F616462-49D6-5E41-809D-B632E7E256A9}"/>
              </a:ext>
            </a:extLst>
          </p:cNvPr>
          <p:cNvSpPr txBox="1"/>
          <p:nvPr/>
        </p:nvSpPr>
        <p:spPr>
          <a:xfrm>
            <a:off x="942363" y="1594485"/>
            <a:ext cx="6026919" cy="1569660"/>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tx1">
                    <a:lumMod val="65000"/>
                    <a:lumOff val="35000"/>
                  </a:schemeClr>
                </a:solidFill>
              </a:rPr>
              <a:t>2-km grid of 400 m</a:t>
            </a:r>
            <a:r>
              <a:rPr lang="en-US" sz="2400" b="1" baseline="30000" dirty="0">
                <a:solidFill>
                  <a:schemeClr val="tx1">
                    <a:lumMod val="65000"/>
                    <a:lumOff val="35000"/>
                  </a:schemeClr>
                </a:solidFill>
              </a:rPr>
              <a:t>2</a:t>
            </a:r>
            <a:r>
              <a:rPr lang="en-US" sz="2400" b="1" dirty="0">
                <a:solidFill>
                  <a:schemeClr val="tx1">
                    <a:lumMod val="65000"/>
                    <a:lumOff val="35000"/>
                  </a:schemeClr>
                </a:solidFill>
              </a:rPr>
              <a:t> plots on 10-year cycle (15000 plots)</a:t>
            </a:r>
          </a:p>
          <a:p>
            <a:pPr marL="342900" indent="-342900">
              <a:buFont typeface="Arial" panose="020B0604020202020204" pitchFamily="34" charset="0"/>
              <a:buChar char="•"/>
            </a:pPr>
            <a:r>
              <a:rPr lang="en-US" sz="2400" b="1" dirty="0">
                <a:solidFill>
                  <a:schemeClr val="tx1">
                    <a:lumMod val="65000"/>
                    <a:lumOff val="35000"/>
                  </a:schemeClr>
                </a:solidFill>
              </a:rPr>
              <a:t>Subset on the 4-km grid = tagged trees and 5-year cycle (3750 plots).</a:t>
            </a:r>
          </a:p>
        </p:txBody>
      </p:sp>
      <p:sp>
        <p:nvSpPr>
          <p:cNvPr id="6" name="TextBox 5">
            <a:extLst>
              <a:ext uri="{FF2B5EF4-FFF2-40B4-BE49-F238E27FC236}">
                <a16:creationId xmlns:a16="http://schemas.microsoft.com/office/drawing/2014/main" xmlns="" id="{F29FB56C-6967-014A-A7E6-C23E0EF5EEBA}"/>
              </a:ext>
            </a:extLst>
          </p:cNvPr>
          <p:cNvSpPr txBox="1"/>
          <p:nvPr/>
        </p:nvSpPr>
        <p:spPr>
          <a:xfrm>
            <a:off x="785308" y="3458912"/>
            <a:ext cx="6628111" cy="3108543"/>
          </a:xfrm>
          <a:prstGeom prst="rect">
            <a:avLst/>
          </a:prstGeom>
          <a:noFill/>
        </p:spPr>
        <p:txBody>
          <a:bodyPr wrap="square" rtlCol="0">
            <a:spAutoFit/>
          </a:bodyPr>
          <a:lstStyle/>
          <a:p>
            <a:r>
              <a:rPr lang="en-US" sz="2800" b="1" dirty="0">
                <a:solidFill>
                  <a:schemeClr val="tx1">
                    <a:lumMod val="65000"/>
                    <a:lumOff val="35000"/>
                  </a:schemeClr>
                </a:solidFill>
              </a:rPr>
              <a:t>Purpose:</a:t>
            </a:r>
          </a:p>
          <a:p>
            <a:pPr marL="457200" indent="-457200">
              <a:buFont typeface="+mj-lt"/>
              <a:buAutoNum type="arabicPeriod"/>
            </a:pPr>
            <a:r>
              <a:rPr lang="en-US" sz="2400" b="1" dirty="0">
                <a:solidFill>
                  <a:schemeClr val="tx1">
                    <a:lumMod val="65000"/>
                    <a:lumOff val="35000"/>
                  </a:schemeClr>
                </a:solidFill>
              </a:rPr>
              <a:t>Unbiased inventory and change estimates (monitoring).</a:t>
            </a:r>
          </a:p>
          <a:p>
            <a:pPr marL="457200" indent="-457200">
              <a:buFont typeface="+mj-lt"/>
              <a:buAutoNum type="arabicPeriod"/>
            </a:pPr>
            <a:r>
              <a:rPr lang="en-US" sz="2400" b="1" dirty="0">
                <a:solidFill>
                  <a:schemeClr val="tx1">
                    <a:lumMod val="65000"/>
                    <a:lumOff val="35000"/>
                  </a:schemeClr>
                </a:solidFill>
              </a:rPr>
              <a:t>Calibration of LiDAR (modelling).</a:t>
            </a:r>
          </a:p>
          <a:p>
            <a:pPr marL="457200" indent="-457200">
              <a:buFont typeface="+mj-lt"/>
              <a:buAutoNum type="arabicPeriod"/>
            </a:pPr>
            <a:r>
              <a:rPr lang="en-US" sz="2400" b="1" dirty="0">
                <a:solidFill>
                  <a:schemeClr val="tx1">
                    <a:lumMod val="65000"/>
                    <a:lumOff val="35000"/>
                  </a:schemeClr>
                </a:solidFill>
              </a:rPr>
              <a:t>Calibration of tree-list growth model (OSM) (modelling).</a:t>
            </a:r>
          </a:p>
          <a:p>
            <a:pPr marL="457200" indent="-457200">
              <a:buFont typeface="+mj-lt"/>
              <a:buAutoNum type="arabicPeriod"/>
            </a:pPr>
            <a:r>
              <a:rPr lang="en-US" sz="2400" b="1" dirty="0">
                <a:solidFill>
                  <a:schemeClr val="tx1">
                    <a:lumMod val="65000"/>
                    <a:lumOff val="35000"/>
                  </a:schemeClr>
                </a:solidFill>
              </a:rPr>
              <a:t>Data source for plot-matching (library).</a:t>
            </a:r>
          </a:p>
          <a:p>
            <a:pPr marL="457200" indent="-457200">
              <a:buFont typeface="+mj-lt"/>
              <a:buAutoNum type="arabicPeriod"/>
            </a:pPr>
            <a:endParaRPr lang="en-US" sz="2400" b="1" dirty="0">
              <a:solidFill>
                <a:schemeClr val="tx1">
                  <a:lumMod val="65000"/>
                  <a:lumOff val="35000"/>
                </a:schemeClr>
              </a:solidFill>
            </a:endParaRPr>
          </a:p>
        </p:txBody>
      </p:sp>
      <p:pic>
        <p:nvPicPr>
          <p:cNvPr id="2049" name="Picture 1" descr="page4image567872">
            <a:extLst>
              <a:ext uri="{FF2B5EF4-FFF2-40B4-BE49-F238E27FC236}">
                <a16:creationId xmlns:a16="http://schemas.microsoft.com/office/drawing/2014/main" xmlns="" id="{872021F5-B389-4E4B-86A3-CF8F324A19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419" y="889345"/>
            <a:ext cx="4597400" cy="5321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76A990E3-F900-8842-8669-8B91CE5B838A}"/>
              </a:ext>
            </a:extLst>
          </p:cNvPr>
          <p:cNvSpPr txBox="1"/>
          <p:nvPr/>
        </p:nvSpPr>
        <p:spPr>
          <a:xfrm>
            <a:off x="8916616" y="6167422"/>
            <a:ext cx="2799356" cy="338554"/>
          </a:xfrm>
          <a:prstGeom prst="rect">
            <a:avLst/>
          </a:prstGeom>
          <a:noFill/>
        </p:spPr>
        <p:txBody>
          <a:bodyPr wrap="none" rtlCol="0">
            <a:spAutoFit/>
          </a:bodyPr>
          <a:lstStyle/>
          <a:p>
            <a:r>
              <a:rPr lang="en-US" sz="1600" b="1" i="1" dirty="0" err="1">
                <a:solidFill>
                  <a:schemeClr val="tx1">
                    <a:lumMod val="65000"/>
                    <a:lumOff val="35000"/>
                  </a:schemeClr>
                </a:solidFill>
              </a:rPr>
              <a:t>Hennigar</a:t>
            </a:r>
            <a:r>
              <a:rPr lang="en-US" sz="1600" b="1" i="1" dirty="0">
                <a:solidFill>
                  <a:schemeClr val="tx1">
                    <a:lumMod val="65000"/>
                    <a:lumOff val="35000"/>
                  </a:schemeClr>
                </a:solidFill>
              </a:rPr>
              <a:t> et al. 2019, NB-DERD</a:t>
            </a:r>
          </a:p>
        </p:txBody>
      </p:sp>
      <p:grpSp>
        <p:nvGrpSpPr>
          <p:cNvPr id="9" name="Group 8">
            <a:extLst>
              <a:ext uri="{FF2B5EF4-FFF2-40B4-BE49-F238E27FC236}">
                <a16:creationId xmlns:a16="http://schemas.microsoft.com/office/drawing/2014/main" xmlns="" id="{4C90EA08-9522-E84F-9471-9A2FD5E22433}"/>
              </a:ext>
            </a:extLst>
          </p:cNvPr>
          <p:cNvGrpSpPr/>
          <p:nvPr/>
        </p:nvGrpSpPr>
        <p:grpSpPr>
          <a:xfrm>
            <a:off x="189924" y="254674"/>
            <a:ext cx="10858824" cy="763929"/>
            <a:chOff x="351971" y="4352113"/>
            <a:chExt cx="10858824" cy="763929"/>
          </a:xfrm>
        </p:grpSpPr>
        <p:grpSp>
          <p:nvGrpSpPr>
            <p:cNvPr id="10" name="Group 9">
              <a:extLst>
                <a:ext uri="{FF2B5EF4-FFF2-40B4-BE49-F238E27FC236}">
                  <a16:creationId xmlns:a16="http://schemas.microsoft.com/office/drawing/2014/main" xmlns="" id="{0D3F241F-0973-C14E-9B44-1AA2E7083F1F}"/>
                </a:ext>
              </a:extLst>
            </p:cNvPr>
            <p:cNvGrpSpPr/>
            <p:nvPr/>
          </p:nvGrpSpPr>
          <p:grpSpPr>
            <a:xfrm>
              <a:off x="351971" y="4352113"/>
              <a:ext cx="10858824" cy="763929"/>
              <a:chOff x="588536" y="4872942"/>
              <a:chExt cx="10858824" cy="763929"/>
            </a:xfrm>
          </p:grpSpPr>
          <p:cxnSp>
            <p:nvCxnSpPr>
              <p:cNvPr id="14" name="Straight Connector 13">
                <a:extLst>
                  <a:ext uri="{FF2B5EF4-FFF2-40B4-BE49-F238E27FC236}">
                    <a16:creationId xmlns:a16="http://schemas.microsoft.com/office/drawing/2014/main" xmlns="" id="{6D49307C-3C95-3B4C-A26D-9C9786C90CB2}"/>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71C0034F-2C89-FB4D-8F1B-42FB635A63EF}"/>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xmlns="" id="{1C6F5D44-B984-5641-8890-8A76EC70643B}"/>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B3F5F1D-2E43-FC48-9BE9-171DE4ED1389}"/>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F8885ACF-D909-3B49-BE00-B510B70A87E3}"/>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xmlns="" id="{EB5EB3CB-FAA4-8B44-A81C-B0D4AAB26E55}"/>
              </a:ext>
            </a:extLst>
          </p:cNvPr>
          <p:cNvGrpSpPr/>
          <p:nvPr/>
        </p:nvGrpSpPr>
        <p:grpSpPr>
          <a:xfrm flipH="1">
            <a:off x="1129402" y="6043947"/>
            <a:ext cx="10858824" cy="763929"/>
            <a:chOff x="351971" y="4352113"/>
            <a:chExt cx="10858824" cy="763929"/>
          </a:xfrm>
        </p:grpSpPr>
        <p:grpSp>
          <p:nvGrpSpPr>
            <p:cNvPr id="17" name="Group 16">
              <a:extLst>
                <a:ext uri="{FF2B5EF4-FFF2-40B4-BE49-F238E27FC236}">
                  <a16:creationId xmlns:a16="http://schemas.microsoft.com/office/drawing/2014/main" xmlns="" id="{148DEB09-349D-6945-A1D7-FB6D31393EEC}"/>
                </a:ext>
              </a:extLst>
            </p:cNvPr>
            <p:cNvGrpSpPr/>
            <p:nvPr/>
          </p:nvGrpSpPr>
          <p:grpSpPr>
            <a:xfrm>
              <a:off x="351971" y="4352113"/>
              <a:ext cx="10858824" cy="763929"/>
              <a:chOff x="588536" y="4872942"/>
              <a:chExt cx="10858824" cy="763929"/>
            </a:xfrm>
          </p:grpSpPr>
          <p:cxnSp>
            <p:nvCxnSpPr>
              <p:cNvPr id="21" name="Straight Connector 20">
                <a:extLst>
                  <a:ext uri="{FF2B5EF4-FFF2-40B4-BE49-F238E27FC236}">
                    <a16:creationId xmlns:a16="http://schemas.microsoft.com/office/drawing/2014/main" xmlns="" id="{1E7211F9-2949-694C-8B4A-142F575FA491}"/>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DA2C2EBF-9683-CA49-8731-59E2B722EED3}"/>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xmlns="" id="{B819D182-D390-364F-98D2-0C56852837A3}"/>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CF1F2F44-E92A-E54E-A41B-F33A151DCD1E}"/>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D3746CCF-7917-BB48-BB06-9DB4E74A39BA}"/>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473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xmlns="" id="{6B87D7DC-A97E-5548-A012-C6D3DE90F405}"/>
              </a:ext>
            </a:extLst>
          </p:cNvPr>
          <p:cNvSpPr/>
          <p:nvPr/>
        </p:nvSpPr>
        <p:spPr>
          <a:xfrm>
            <a:off x="0" y="4973782"/>
            <a:ext cx="3747268" cy="1834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C3A353F4-1A3E-BF44-8465-82F53FB8AF30}"/>
              </a:ext>
            </a:extLst>
          </p:cNvPr>
          <p:cNvGrpSpPr/>
          <p:nvPr/>
        </p:nvGrpSpPr>
        <p:grpSpPr>
          <a:xfrm>
            <a:off x="6654209" y="2127517"/>
            <a:ext cx="3186607" cy="2858947"/>
            <a:chOff x="6654209" y="2127517"/>
            <a:chExt cx="3186607" cy="2858947"/>
          </a:xfrm>
        </p:grpSpPr>
        <p:sp>
          <p:nvSpPr>
            <p:cNvPr id="21" name="Right Arrow 20">
              <a:extLst>
                <a:ext uri="{FF2B5EF4-FFF2-40B4-BE49-F238E27FC236}">
                  <a16:creationId xmlns:a16="http://schemas.microsoft.com/office/drawing/2014/main" xmlns="" id="{296E85C4-6FA3-7E49-A5E7-17F0F966FC92}"/>
                </a:ext>
              </a:extLst>
            </p:cNvPr>
            <p:cNvSpPr/>
            <p:nvPr/>
          </p:nvSpPr>
          <p:spPr>
            <a:xfrm>
              <a:off x="6654209" y="2127517"/>
              <a:ext cx="3186607" cy="2858947"/>
            </a:xfrm>
            <a:prstGeom prst="rightArrow">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C72E6D2A-99FE-794A-9DD4-4FBFB24B8D13}"/>
                </a:ext>
              </a:extLst>
            </p:cNvPr>
            <p:cNvSpPr txBox="1"/>
            <p:nvPr/>
          </p:nvSpPr>
          <p:spPr>
            <a:xfrm>
              <a:off x="7551500" y="2986977"/>
              <a:ext cx="2067602" cy="1200329"/>
            </a:xfrm>
            <a:prstGeom prst="rect">
              <a:avLst/>
            </a:prstGeom>
            <a:noFill/>
          </p:spPr>
          <p:txBody>
            <a:bodyPr wrap="square" rtlCol="0">
              <a:spAutoFit/>
            </a:bodyPr>
            <a:lstStyle/>
            <a:p>
              <a:pPr algn="ctr"/>
              <a:r>
                <a:rPr lang="en-CA" b="1" i="1" dirty="0">
                  <a:effectLst>
                    <a:outerShdw blurRad="38100" dist="38100" dir="2700000" algn="tl">
                      <a:srgbClr val="000000">
                        <a:alpha val="43137"/>
                      </a:srgbClr>
                    </a:outerShdw>
                  </a:effectLst>
                </a:rPr>
                <a:t>Grid cell assumes full tree-list attributes for plot 2368</a:t>
              </a:r>
              <a:endParaRPr lang="en-CA" b="1" i="1" baseline="-25000" dirty="0">
                <a:effectLst>
                  <a:outerShdw blurRad="38100" dist="38100" dir="2700000" algn="tl">
                    <a:srgbClr val="000000">
                      <a:alpha val="43137"/>
                    </a:srgbClr>
                  </a:outerShdw>
                </a:effectLst>
              </a:endParaRPr>
            </a:p>
          </p:txBody>
        </p:sp>
      </p:grpSp>
      <p:sp>
        <p:nvSpPr>
          <p:cNvPr id="2" name="TextBox 1">
            <a:extLst>
              <a:ext uri="{FF2B5EF4-FFF2-40B4-BE49-F238E27FC236}">
                <a16:creationId xmlns:a16="http://schemas.microsoft.com/office/drawing/2014/main" xmlns="" id="{3CB342CE-0502-BF4C-8FF5-7CC0377347B5}"/>
              </a:ext>
            </a:extLst>
          </p:cNvPr>
          <p:cNvSpPr txBox="1"/>
          <p:nvPr/>
        </p:nvSpPr>
        <p:spPr>
          <a:xfrm>
            <a:off x="494358" y="335698"/>
            <a:ext cx="10383420" cy="584775"/>
          </a:xfrm>
          <a:prstGeom prst="rect">
            <a:avLst/>
          </a:prstGeom>
          <a:noFill/>
        </p:spPr>
        <p:txBody>
          <a:bodyPr wrap="none" rtlCol="0">
            <a:spAutoFit/>
          </a:bodyPr>
          <a:lstStyle/>
          <a:p>
            <a:r>
              <a:rPr lang="en-US" sz="3200" b="1" i="1" dirty="0">
                <a:solidFill>
                  <a:schemeClr val="tx1">
                    <a:lumMod val="65000"/>
                    <a:lumOff val="35000"/>
                  </a:schemeClr>
                </a:solidFill>
              </a:rPr>
              <a:t>Individual-tree, continuous inventory through plot matching</a:t>
            </a:r>
          </a:p>
        </p:txBody>
      </p:sp>
      <p:sp>
        <p:nvSpPr>
          <p:cNvPr id="3" name="TextBox 2">
            <a:extLst>
              <a:ext uri="{FF2B5EF4-FFF2-40B4-BE49-F238E27FC236}">
                <a16:creationId xmlns:a16="http://schemas.microsoft.com/office/drawing/2014/main" xmlns="" id="{692D223B-A12D-CF41-BDE8-3CD4B96C1765}"/>
              </a:ext>
            </a:extLst>
          </p:cNvPr>
          <p:cNvSpPr txBox="1"/>
          <p:nvPr/>
        </p:nvSpPr>
        <p:spPr>
          <a:xfrm>
            <a:off x="785308" y="1153938"/>
            <a:ext cx="10657755" cy="461665"/>
          </a:xfrm>
          <a:prstGeom prst="rect">
            <a:avLst/>
          </a:prstGeom>
          <a:noFill/>
        </p:spPr>
        <p:txBody>
          <a:bodyPr wrap="square" rtlCol="0">
            <a:spAutoFit/>
          </a:bodyPr>
          <a:lstStyle/>
          <a:p>
            <a:r>
              <a:rPr lang="en-US" sz="2400" b="1" dirty="0">
                <a:solidFill>
                  <a:schemeClr val="tx1">
                    <a:lumMod val="65000"/>
                    <a:lumOff val="35000"/>
                  </a:schemeClr>
                </a:solidFill>
              </a:rPr>
              <a:t>Plot matching: Translate LiDAR 20-m grid metrics to an individual tree inventory...</a:t>
            </a:r>
          </a:p>
        </p:txBody>
      </p:sp>
      <p:grpSp>
        <p:nvGrpSpPr>
          <p:cNvPr id="47" name="Group 46">
            <a:extLst>
              <a:ext uri="{FF2B5EF4-FFF2-40B4-BE49-F238E27FC236}">
                <a16:creationId xmlns:a16="http://schemas.microsoft.com/office/drawing/2014/main" xmlns="" id="{4F16E48B-518A-CE48-BC4F-4E0030944BB7}"/>
              </a:ext>
            </a:extLst>
          </p:cNvPr>
          <p:cNvGrpSpPr/>
          <p:nvPr/>
        </p:nvGrpSpPr>
        <p:grpSpPr>
          <a:xfrm>
            <a:off x="2543267" y="2064609"/>
            <a:ext cx="3186607" cy="2858947"/>
            <a:chOff x="2543267" y="2064609"/>
            <a:chExt cx="3186607" cy="2858947"/>
          </a:xfrm>
        </p:grpSpPr>
        <p:sp>
          <p:nvSpPr>
            <p:cNvPr id="18" name="Right Arrow 17">
              <a:extLst>
                <a:ext uri="{FF2B5EF4-FFF2-40B4-BE49-F238E27FC236}">
                  <a16:creationId xmlns:a16="http://schemas.microsoft.com/office/drawing/2014/main" xmlns="" id="{78AB45B3-598C-2C4E-921A-345F92C9EF1B}"/>
                </a:ext>
              </a:extLst>
            </p:cNvPr>
            <p:cNvSpPr/>
            <p:nvPr/>
          </p:nvSpPr>
          <p:spPr>
            <a:xfrm>
              <a:off x="2543267" y="2064609"/>
              <a:ext cx="3186607" cy="2858947"/>
            </a:xfrm>
            <a:prstGeom prst="rightArrow">
              <a:avLst/>
            </a:prstGeom>
            <a:solidFill>
              <a:schemeClr val="bg2">
                <a:lumMod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6C9DF974-4803-7C4C-8FE6-24FEC7DDCD55}"/>
                </a:ext>
              </a:extLst>
            </p:cNvPr>
            <p:cNvSpPr txBox="1"/>
            <p:nvPr/>
          </p:nvSpPr>
          <p:spPr>
            <a:xfrm>
              <a:off x="2543268" y="2981588"/>
              <a:ext cx="3096344" cy="646331"/>
            </a:xfrm>
            <a:prstGeom prst="rect">
              <a:avLst/>
            </a:prstGeom>
            <a:noFill/>
          </p:spPr>
          <p:txBody>
            <a:bodyPr wrap="square" rtlCol="0">
              <a:spAutoFit/>
            </a:bodyPr>
            <a:lstStyle/>
            <a:p>
              <a:pPr algn="ctr"/>
              <a:r>
                <a:rPr lang="en-CA" b="1" i="1" dirty="0">
                  <a:effectLst>
                    <a:outerShdw blurRad="38100" dist="38100" dir="2700000" algn="tl">
                      <a:srgbClr val="000000">
                        <a:alpha val="43137"/>
                      </a:srgbClr>
                    </a:outerShdw>
                  </a:effectLst>
                </a:rPr>
                <a:t>GTV, BA, QMD, </a:t>
              </a:r>
              <a:r>
                <a:rPr lang="en-CA" b="1" i="1" dirty="0" err="1">
                  <a:effectLst>
                    <a:outerShdw blurRad="38100" dist="38100" dir="2700000" algn="tl">
                      <a:srgbClr val="000000">
                        <a:alpha val="43137"/>
                      </a:srgbClr>
                    </a:outerShdw>
                  </a:effectLst>
                </a:rPr>
                <a:t>tHT</a:t>
              </a:r>
              <a:r>
                <a:rPr lang="en-CA" b="1" i="1" dirty="0">
                  <a:effectLst>
                    <a:outerShdw blurRad="38100" dist="38100" dir="2700000" algn="tl">
                      <a:srgbClr val="000000">
                        <a:alpha val="43137"/>
                      </a:srgbClr>
                    </a:outerShdw>
                  </a:effectLst>
                </a:rPr>
                <a:t>, %Hardwood, Species Comp.</a:t>
              </a:r>
              <a:endParaRPr lang="en-CA" b="1" i="1" baseline="-25000" dirty="0">
                <a:effectLst>
                  <a:outerShdw blurRad="38100" dist="38100" dir="2700000" algn="tl">
                    <a:srgbClr val="000000">
                      <a:alpha val="43137"/>
                    </a:srgbClr>
                  </a:outerShdw>
                </a:effectLst>
              </a:endParaRPr>
            </a:p>
          </p:txBody>
        </p:sp>
      </p:grpSp>
      <p:sp>
        <p:nvSpPr>
          <p:cNvPr id="16" name="TextBox 15">
            <a:extLst>
              <a:ext uri="{FF2B5EF4-FFF2-40B4-BE49-F238E27FC236}">
                <a16:creationId xmlns:a16="http://schemas.microsoft.com/office/drawing/2014/main" xmlns="" id="{460AFC78-DB07-BA4A-A320-F0B5607F9CBE}"/>
              </a:ext>
            </a:extLst>
          </p:cNvPr>
          <p:cNvSpPr txBox="1"/>
          <p:nvPr/>
        </p:nvSpPr>
        <p:spPr>
          <a:xfrm>
            <a:off x="2677734" y="3604561"/>
            <a:ext cx="2736711" cy="369332"/>
          </a:xfrm>
          <a:prstGeom prst="rect">
            <a:avLst/>
          </a:prstGeom>
          <a:noFill/>
        </p:spPr>
        <p:txBody>
          <a:bodyPr wrap="none" rtlCol="0">
            <a:spAutoFit/>
          </a:bodyPr>
          <a:lstStyle/>
          <a:p>
            <a:pPr algn="r"/>
            <a:r>
              <a:rPr lang="en-CA" b="1" i="1" dirty="0" err="1">
                <a:effectLst>
                  <a:outerShdw blurRad="38100" dist="38100" dir="2700000" algn="tl">
                    <a:srgbClr val="000000">
                      <a:alpha val="43137"/>
                    </a:srgbClr>
                  </a:outerShdw>
                </a:effectLst>
              </a:rPr>
              <a:t>RandomForests</a:t>
            </a:r>
            <a:r>
              <a:rPr lang="en-CA" b="1" i="1" dirty="0">
                <a:effectLst>
                  <a:outerShdw blurRad="38100" dist="38100" dir="2700000" algn="tl">
                    <a:srgbClr val="000000">
                      <a:alpha val="43137"/>
                    </a:srgbClr>
                  </a:outerShdw>
                </a:effectLst>
              </a:rPr>
              <a:t>, K-NN, k=1</a:t>
            </a:r>
          </a:p>
        </p:txBody>
      </p:sp>
      <p:grpSp>
        <p:nvGrpSpPr>
          <p:cNvPr id="5" name="Group 4">
            <a:extLst>
              <a:ext uri="{FF2B5EF4-FFF2-40B4-BE49-F238E27FC236}">
                <a16:creationId xmlns:a16="http://schemas.microsoft.com/office/drawing/2014/main" xmlns="" id="{E5F1F904-92CF-7F49-98B0-8D23B480CF87}"/>
              </a:ext>
            </a:extLst>
          </p:cNvPr>
          <p:cNvGrpSpPr/>
          <p:nvPr/>
        </p:nvGrpSpPr>
        <p:grpSpPr>
          <a:xfrm>
            <a:off x="433222" y="2167938"/>
            <a:ext cx="2195299" cy="3147320"/>
            <a:chOff x="433222" y="2167938"/>
            <a:chExt cx="2195299" cy="3147320"/>
          </a:xfrm>
        </p:grpSpPr>
        <p:pic>
          <p:nvPicPr>
            <p:cNvPr id="10" name="Picture 6">
              <a:extLst>
                <a:ext uri="{FF2B5EF4-FFF2-40B4-BE49-F238E27FC236}">
                  <a16:creationId xmlns:a16="http://schemas.microsoft.com/office/drawing/2014/main" xmlns="" id="{BF91F58C-3635-8446-B80E-AE3DB14A2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222" y="2167938"/>
              <a:ext cx="2195299" cy="2612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FF0000"/>
                  </a:solidFill>
                  <a:miter lim="800000"/>
                  <a:headEnd/>
                  <a:tailEnd/>
                </a14:hiddenLine>
              </a:ext>
            </a:extLst>
          </p:spPr>
        </p:pic>
        <p:sp>
          <p:nvSpPr>
            <p:cNvPr id="13" name="TextBox 12">
              <a:extLst>
                <a:ext uri="{FF2B5EF4-FFF2-40B4-BE49-F238E27FC236}">
                  <a16:creationId xmlns:a16="http://schemas.microsoft.com/office/drawing/2014/main" xmlns="" id="{E528B07A-0168-2445-9E67-BF7559E4E124}"/>
                </a:ext>
              </a:extLst>
            </p:cNvPr>
            <p:cNvSpPr txBox="1"/>
            <p:nvPr/>
          </p:nvSpPr>
          <p:spPr>
            <a:xfrm>
              <a:off x="1778608" y="4534137"/>
              <a:ext cx="734496" cy="246221"/>
            </a:xfrm>
            <a:prstGeom prst="rect">
              <a:avLst/>
            </a:prstGeom>
            <a:noFill/>
          </p:spPr>
          <p:txBody>
            <a:bodyPr wrap="none" rtlCol="0">
              <a:spAutoFit/>
            </a:bodyPr>
            <a:lstStyle/>
            <a:p>
              <a:r>
                <a:rPr lang="en-CA" sz="1000" b="1" i="1">
                  <a:solidFill>
                    <a:srgbClr val="FFFF00"/>
                  </a:solidFill>
                  <a:effectLst>
                    <a:outerShdw blurRad="38100" dist="38100" dir="2700000" algn="tl">
                      <a:srgbClr val="000000">
                        <a:alpha val="43137"/>
                      </a:srgbClr>
                    </a:outerShdw>
                  </a:effectLst>
                </a:rPr>
                <a:t>M. Woods</a:t>
              </a:r>
            </a:p>
          </p:txBody>
        </p:sp>
        <p:sp>
          <p:nvSpPr>
            <p:cNvPr id="17" name="TextBox 16">
              <a:extLst>
                <a:ext uri="{FF2B5EF4-FFF2-40B4-BE49-F238E27FC236}">
                  <a16:creationId xmlns:a16="http://schemas.microsoft.com/office/drawing/2014/main" xmlns="" id="{4674C2A8-90E7-344D-80DC-BC7E4B9CCA3E}"/>
                </a:ext>
              </a:extLst>
            </p:cNvPr>
            <p:cNvSpPr txBox="1"/>
            <p:nvPr/>
          </p:nvSpPr>
          <p:spPr>
            <a:xfrm>
              <a:off x="633029" y="4945926"/>
              <a:ext cx="1816523" cy="369332"/>
            </a:xfrm>
            <a:prstGeom prst="rect">
              <a:avLst/>
            </a:prstGeom>
            <a:noFill/>
          </p:spPr>
          <p:txBody>
            <a:bodyPr wrap="none" rtlCol="0">
              <a:spAutoFit/>
            </a:bodyPr>
            <a:lstStyle/>
            <a:p>
              <a:r>
                <a:rPr lang="en-US" b="1" i="1" dirty="0">
                  <a:solidFill>
                    <a:schemeClr val="tx1">
                      <a:lumMod val="65000"/>
                      <a:lumOff val="35000"/>
                    </a:schemeClr>
                  </a:solidFill>
                </a:rPr>
                <a:t>20x20-m grid cell</a:t>
              </a:r>
            </a:p>
          </p:txBody>
        </p:sp>
      </p:grpSp>
      <p:grpSp>
        <p:nvGrpSpPr>
          <p:cNvPr id="11" name="Group 10">
            <a:extLst>
              <a:ext uri="{FF2B5EF4-FFF2-40B4-BE49-F238E27FC236}">
                <a16:creationId xmlns:a16="http://schemas.microsoft.com/office/drawing/2014/main" xmlns="" id="{FAFD88C1-A20F-E34E-8EA1-C3981A14EAB6}"/>
              </a:ext>
            </a:extLst>
          </p:cNvPr>
          <p:cNvGrpSpPr/>
          <p:nvPr/>
        </p:nvGrpSpPr>
        <p:grpSpPr>
          <a:xfrm>
            <a:off x="5236519" y="2022855"/>
            <a:ext cx="2794611" cy="3372669"/>
            <a:chOff x="5236519" y="2022855"/>
            <a:chExt cx="2794611" cy="3372669"/>
          </a:xfrm>
        </p:grpSpPr>
        <p:grpSp>
          <p:nvGrpSpPr>
            <p:cNvPr id="6" name="Group 5">
              <a:extLst>
                <a:ext uri="{FF2B5EF4-FFF2-40B4-BE49-F238E27FC236}">
                  <a16:creationId xmlns:a16="http://schemas.microsoft.com/office/drawing/2014/main" xmlns="" id="{E687116B-294B-EF4D-9A03-EA7BCC5D3A7A}"/>
                </a:ext>
              </a:extLst>
            </p:cNvPr>
            <p:cNvGrpSpPr/>
            <p:nvPr/>
          </p:nvGrpSpPr>
          <p:grpSpPr>
            <a:xfrm>
              <a:off x="5463324" y="2022855"/>
              <a:ext cx="2242592" cy="2942456"/>
              <a:chOff x="5270500" y="3048001"/>
              <a:chExt cx="2071688" cy="2762250"/>
            </a:xfrm>
            <a:effectLst>
              <a:outerShdw blurRad="50800" dist="38100" dir="2700000" algn="tl" rotWithShape="0">
                <a:prstClr val="black">
                  <a:alpha val="40000"/>
                </a:prstClr>
              </a:outerShdw>
            </a:effectLst>
          </p:grpSpPr>
          <p:pic>
            <p:nvPicPr>
              <p:cNvPr id="7" name="Picture 31" descr="E:\Archive (active)\Archive\Pictures\My Pictures\Pics2003\New Brunswick\Black Brook\DSCN1922.JPG">
                <a:extLst>
                  <a:ext uri="{FF2B5EF4-FFF2-40B4-BE49-F238E27FC236}">
                    <a16:creationId xmlns:a16="http://schemas.microsoft.com/office/drawing/2014/main" xmlns="" id="{D0397181-9699-4248-BF05-F7EF330AE51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70500" y="3048001"/>
                <a:ext cx="2071688" cy="2762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8786597D-8B97-9B48-BBB0-7F2F2709FDEA}"/>
                  </a:ext>
                </a:extLst>
              </p:cNvPr>
              <p:cNvSpPr txBox="1"/>
              <p:nvPr/>
            </p:nvSpPr>
            <p:spPr>
              <a:xfrm>
                <a:off x="6784608" y="5589805"/>
                <a:ext cx="414932" cy="202249"/>
              </a:xfrm>
              <a:prstGeom prst="rect">
                <a:avLst/>
              </a:prstGeom>
              <a:noFill/>
            </p:spPr>
            <p:txBody>
              <a:bodyPr wrap="none" rtlCol="0">
                <a:spAutoFit/>
              </a:bodyPr>
              <a:lstStyle/>
              <a:p>
                <a:r>
                  <a:rPr lang="en-CA" sz="800" b="1" i="1">
                    <a:solidFill>
                      <a:srgbClr val="FFFF00"/>
                    </a:solidFill>
                    <a:effectLst>
                      <a:outerShdw blurRad="38100" dist="38100" dir="2700000" algn="tl">
                        <a:srgbClr val="000000">
                          <a:alpha val="43137"/>
                        </a:srgbClr>
                      </a:outerShdw>
                    </a:effectLst>
                  </a:rPr>
                  <a:t>D. Pitt</a:t>
                </a:r>
              </a:p>
            </p:txBody>
          </p:sp>
        </p:grpSp>
        <p:sp>
          <p:nvSpPr>
            <p:cNvPr id="15" name="TextBox 14">
              <a:extLst>
                <a:ext uri="{FF2B5EF4-FFF2-40B4-BE49-F238E27FC236}">
                  <a16:creationId xmlns:a16="http://schemas.microsoft.com/office/drawing/2014/main" xmlns="" id="{B72BB5C5-7B1E-3448-BDA2-75B6BFA805AF}"/>
                </a:ext>
              </a:extLst>
            </p:cNvPr>
            <p:cNvSpPr txBox="1"/>
            <p:nvPr/>
          </p:nvSpPr>
          <p:spPr>
            <a:xfrm>
              <a:off x="6124932" y="3751047"/>
              <a:ext cx="1088760" cy="369332"/>
            </a:xfrm>
            <a:prstGeom prst="rect">
              <a:avLst/>
            </a:prstGeom>
            <a:noFill/>
          </p:spPr>
          <p:txBody>
            <a:bodyPr wrap="none" rtlCol="0">
              <a:spAutoFit/>
            </a:bodyPr>
            <a:lstStyle/>
            <a:p>
              <a:r>
                <a:rPr lang="en-CA" b="1" dirty="0">
                  <a:solidFill>
                    <a:srgbClr val="FFFF00"/>
                  </a:solidFill>
                  <a:effectLst>
                    <a:outerShdw blurRad="38100" dist="38100" dir="2700000" algn="tl">
                      <a:srgbClr val="000000">
                        <a:alpha val="43137"/>
                      </a:srgbClr>
                    </a:outerShdw>
                  </a:effectLst>
                </a:rPr>
                <a:t>Plot 2368</a:t>
              </a:r>
            </a:p>
          </p:txBody>
        </p:sp>
        <p:sp>
          <p:nvSpPr>
            <p:cNvPr id="19" name="TextBox 18">
              <a:extLst>
                <a:ext uri="{FF2B5EF4-FFF2-40B4-BE49-F238E27FC236}">
                  <a16:creationId xmlns:a16="http://schemas.microsoft.com/office/drawing/2014/main" xmlns="" id="{80622117-8BEB-1C48-ABDF-C994CC85DDCB}"/>
                </a:ext>
              </a:extLst>
            </p:cNvPr>
            <p:cNvSpPr txBox="1"/>
            <p:nvPr/>
          </p:nvSpPr>
          <p:spPr>
            <a:xfrm>
              <a:off x="5236519" y="5026192"/>
              <a:ext cx="2794611" cy="369332"/>
            </a:xfrm>
            <a:prstGeom prst="rect">
              <a:avLst/>
            </a:prstGeom>
            <a:noFill/>
          </p:spPr>
          <p:txBody>
            <a:bodyPr wrap="none" rtlCol="0">
              <a:spAutoFit/>
            </a:bodyPr>
            <a:lstStyle/>
            <a:p>
              <a:r>
                <a:rPr lang="en-US" b="1" i="1" dirty="0">
                  <a:solidFill>
                    <a:schemeClr val="tx1">
                      <a:lumMod val="65000"/>
                      <a:lumOff val="35000"/>
                    </a:schemeClr>
                  </a:solidFill>
                </a:rPr>
                <a:t>Plot w. matching attributes</a:t>
              </a:r>
            </a:p>
          </p:txBody>
        </p:sp>
      </p:grpSp>
      <p:grpSp>
        <p:nvGrpSpPr>
          <p:cNvPr id="28" name="Group 27">
            <a:extLst>
              <a:ext uri="{FF2B5EF4-FFF2-40B4-BE49-F238E27FC236}">
                <a16:creationId xmlns:a16="http://schemas.microsoft.com/office/drawing/2014/main" xmlns="" id="{D0E0E852-009C-F945-86AE-24C99A9F81F0}"/>
              </a:ext>
            </a:extLst>
          </p:cNvPr>
          <p:cNvGrpSpPr/>
          <p:nvPr/>
        </p:nvGrpSpPr>
        <p:grpSpPr>
          <a:xfrm>
            <a:off x="9661772" y="2288265"/>
            <a:ext cx="2115832" cy="2492093"/>
            <a:chOff x="9661772" y="2288265"/>
            <a:chExt cx="2115832" cy="2492093"/>
          </a:xfrm>
        </p:grpSpPr>
        <p:sp>
          <p:nvSpPr>
            <p:cNvPr id="20" name="Oval 19">
              <a:extLst>
                <a:ext uri="{FF2B5EF4-FFF2-40B4-BE49-F238E27FC236}">
                  <a16:creationId xmlns:a16="http://schemas.microsoft.com/office/drawing/2014/main" xmlns="" id="{DEEA07C0-EAC1-3C4C-8303-3EE088F89AE3}"/>
                </a:ext>
              </a:extLst>
            </p:cNvPr>
            <p:cNvSpPr/>
            <p:nvPr/>
          </p:nvSpPr>
          <p:spPr>
            <a:xfrm>
              <a:off x="9661772" y="2288265"/>
              <a:ext cx="2115832" cy="249209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CD6DA789-ECA6-5644-879F-417E8BAA42C5}"/>
                </a:ext>
              </a:extLst>
            </p:cNvPr>
            <p:cNvSpPr txBox="1"/>
            <p:nvPr/>
          </p:nvSpPr>
          <p:spPr>
            <a:xfrm>
              <a:off x="9668065" y="3166254"/>
              <a:ext cx="2067602" cy="923330"/>
            </a:xfrm>
            <a:prstGeom prst="rect">
              <a:avLst/>
            </a:prstGeom>
            <a:noFill/>
          </p:spPr>
          <p:txBody>
            <a:bodyPr wrap="square" rtlCol="0">
              <a:spAutoFit/>
            </a:bodyPr>
            <a:lstStyle/>
            <a:p>
              <a:pPr algn="ctr"/>
              <a:r>
                <a:rPr lang="en-CA" b="1" i="1" dirty="0">
                  <a:effectLst>
                    <a:outerShdw blurRad="38100" dist="38100" dir="2700000" algn="tl">
                      <a:srgbClr val="000000">
                        <a:alpha val="43137"/>
                      </a:srgbClr>
                    </a:outerShdw>
                  </a:effectLst>
                </a:rPr>
                <a:t>Tree-list model (FVS or OSM) “grows” plot 2368</a:t>
              </a:r>
              <a:endParaRPr lang="en-CA" b="1" i="1" baseline="-25000" dirty="0">
                <a:effectLst>
                  <a:outerShdw blurRad="38100" dist="38100" dir="2700000" algn="tl">
                    <a:srgbClr val="000000">
                      <a:alpha val="43137"/>
                    </a:srgbClr>
                  </a:outerShdw>
                </a:effectLst>
              </a:endParaRPr>
            </a:p>
          </p:txBody>
        </p:sp>
      </p:grpSp>
      <p:grpSp>
        <p:nvGrpSpPr>
          <p:cNvPr id="46" name="Group 45">
            <a:extLst>
              <a:ext uri="{FF2B5EF4-FFF2-40B4-BE49-F238E27FC236}">
                <a16:creationId xmlns:a16="http://schemas.microsoft.com/office/drawing/2014/main" xmlns="" id="{F69BB22F-0B7D-2D4C-B9FD-F4A5DBCA1038}"/>
              </a:ext>
            </a:extLst>
          </p:cNvPr>
          <p:cNvGrpSpPr/>
          <p:nvPr/>
        </p:nvGrpSpPr>
        <p:grpSpPr>
          <a:xfrm>
            <a:off x="475665" y="5484546"/>
            <a:ext cx="11425866" cy="830997"/>
            <a:chOff x="475665" y="5484546"/>
            <a:chExt cx="11425866" cy="830997"/>
          </a:xfrm>
        </p:grpSpPr>
        <p:sp>
          <p:nvSpPr>
            <p:cNvPr id="25" name="TextBox 24">
              <a:extLst>
                <a:ext uri="{FF2B5EF4-FFF2-40B4-BE49-F238E27FC236}">
                  <a16:creationId xmlns:a16="http://schemas.microsoft.com/office/drawing/2014/main" xmlns="" id="{4C33FF8A-A71D-6D4E-95B7-919C3B8AFAE4}"/>
                </a:ext>
              </a:extLst>
            </p:cNvPr>
            <p:cNvSpPr txBox="1"/>
            <p:nvPr/>
          </p:nvSpPr>
          <p:spPr>
            <a:xfrm>
              <a:off x="475665" y="5484546"/>
              <a:ext cx="2067602" cy="830997"/>
            </a:xfrm>
            <a:prstGeom prst="rect">
              <a:avLst/>
            </a:prstGeom>
            <a:noFill/>
          </p:spPr>
          <p:txBody>
            <a:bodyPr wrap="square" rtlCol="0">
              <a:spAutoFit/>
            </a:bodyPr>
            <a:lstStyle/>
            <a:p>
              <a:pPr algn="ctr"/>
              <a:r>
                <a:rPr lang="en-CA" sz="2400" b="1" i="1" dirty="0">
                  <a:solidFill>
                    <a:srgbClr val="C00000"/>
                  </a:solidFill>
                  <a:effectLst>
                    <a:outerShdw blurRad="38100" dist="38100" dir="2700000" algn="tl">
                      <a:srgbClr val="000000">
                        <a:alpha val="43137"/>
                      </a:srgbClr>
                    </a:outerShdw>
                  </a:effectLst>
                </a:rPr>
                <a:t>LiDAR metrics @ t</a:t>
              </a:r>
              <a:r>
                <a:rPr lang="en-CA" sz="2400" b="1" i="1" baseline="-25000" dirty="0">
                  <a:solidFill>
                    <a:srgbClr val="C00000"/>
                  </a:solidFill>
                  <a:effectLst>
                    <a:outerShdw blurRad="38100" dist="38100" dir="2700000" algn="tl">
                      <a:srgbClr val="000000">
                        <a:alpha val="43137"/>
                      </a:srgbClr>
                    </a:outerShdw>
                  </a:effectLst>
                </a:rPr>
                <a:t>0</a:t>
              </a:r>
            </a:p>
          </p:txBody>
        </p:sp>
        <p:sp>
          <p:nvSpPr>
            <p:cNvPr id="26" name="TextBox 25">
              <a:extLst>
                <a:ext uri="{FF2B5EF4-FFF2-40B4-BE49-F238E27FC236}">
                  <a16:creationId xmlns:a16="http://schemas.microsoft.com/office/drawing/2014/main" xmlns="" id="{CE659566-DCB8-8C46-9787-2772045ECC74}"/>
                </a:ext>
              </a:extLst>
            </p:cNvPr>
            <p:cNvSpPr txBox="1"/>
            <p:nvPr/>
          </p:nvSpPr>
          <p:spPr>
            <a:xfrm>
              <a:off x="5639612" y="5484546"/>
              <a:ext cx="2469397" cy="830997"/>
            </a:xfrm>
            <a:prstGeom prst="rect">
              <a:avLst/>
            </a:prstGeom>
            <a:noFill/>
          </p:spPr>
          <p:txBody>
            <a:bodyPr wrap="square" rtlCol="0">
              <a:spAutoFit/>
            </a:bodyPr>
            <a:lstStyle/>
            <a:p>
              <a:pPr algn="ctr"/>
              <a:r>
                <a:rPr lang="en-CA" sz="2400" b="1" i="1" dirty="0">
                  <a:solidFill>
                    <a:srgbClr val="C00000"/>
                  </a:solidFill>
                  <a:effectLst>
                    <a:outerShdw blurRad="38100" dist="38100" dir="2700000" algn="tl">
                      <a:srgbClr val="000000">
                        <a:alpha val="43137"/>
                      </a:srgbClr>
                    </a:outerShdw>
                  </a:effectLst>
                </a:rPr>
                <a:t>Tree-list inventory @ t</a:t>
              </a:r>
              <a:r>
                <a:rPr lang="en-CA" sz="2400" b="1" i="1" baseline="-25000" dirty="0">
                  <a:solidFill>
                    <a:srgbClr val="C00000"/>
                  </a:solidFill>
                  <a:effectLst>
                    <a:outerShdw blurRad="38100" dist="38100" dir="2700000" algn="tl">
                      <a:srgbClr val="000000">
                        <a:alpha val="43137"/>
                      </a:srgbClr>
                    </a:outerShdw>
                  </a:effectLst>
                </a:rPr>
                <a:t>0</a:t>
              </a:r>
            </a:p>
          </p:txBody>
        </p:sp>
        <p:sp>
          <p:nvSpPr>
            <p:cNvPr id="27" name="TextBox 26">
              <a:extLst>
                <a:ext uri="{FF2B5EF4-FFF2-40B4-BE49-F238E27FC236}">
                  <a16:creationId xmlns:a16="http://schemas.microsoft.com/office/drawing/2014/main" xmlns="" id="{989C69C1-765F-1B42-8988-4AC77DADCE8A}"/>
                </a:ext>
              </a:extLst>
            </p:cNvPr>
            <p:cNvSpPr txBox="1"/>
            <p:nvPr/>
          </p:nvSpPr>
          <p:spPr>
            <a:xfrm>
              <a:off x="9432134" y="5484546"/>
              <a:ext cx="2469397" cy="830997"/>
            </a:xfrm>
            <a:prstGeom prst="rect">
              <a:avLst/>
            </a:prstGeom>
            <a:noFill/>
          </p:spPr>
          <p:txBody>
            <a:bodyPr wrap="square" rtlCol="0">
              <a:spAutoFit/>
            </a:bodyPr>
            <a:lstStyle/>
            <a:p>
              <a:pPr algn="ctr"/>
              <a:r>
                <a:rPr lang="en-CA" sz="2400" b="1" i="1" dirty="0">
                  <a:solidFill>
                    <a:srgbClr val="C00000"/>
                  </a:solidFill>
                  <a:effectLst>
                    <a:outerShdw blurRad="38100" dist="38100" dir="2700000" algn="tl">
                      <a:srgbClr val="000000">
                        <a:alpha val="43137"/>
                      </a:srgbClr>
                    </a:outerShdw>
                  </a:effectLst>
                </a:rPr>
                <a:t>Tree-list inventory @ </a:t>
              </a:r>
              <a:r>
                <a:rPr lang="en-CA" sz="2400" b="1" i="1" dirty="0" err="1">
                  <a:solidFill>
                    <a:srgbClr val="C00000"/>
                  </a:solidFill>
                  <a:effectLst>
                    <a:outerShdw blurRad="38100" dist="38100" dir="2700000" algn="tl">
                      <a:srgbClr val="000000">
                        <a:alpha val="43137"/>
                      </a:srgbClr>
                    </a:outerShdw>
                  </a:effectLst>
                </a:rPr>
                <a:t>t</a:t>
              </a:r>
              <a:r>
                <a:rPr lang="en-CA" sz="2400" b="1" i="1" baseline="-25000" dirty="0" err="1">
                  <a:solidFill>
                    <a:srgbClr val="C00000"/>
                  </a:solidFill>
                  <a:effectLst>
                    <a:outerShdw blurRad="38100" dist="38100" dir="2700000" algn="tl">
                      <a:srgbClr val="000000">
                        <a:alpha val="43137"/>
                      </a:srgbClr>
                    </a:outerShdw>
                  </a:effectLst>
                </a:rPr>
                <a:t>x</a:t>
              </a:r>
              <a:endParaRPr lang="en-CA" sz="2400" b="1" i="1" baseline="-25000" dirty="0">
                <a:solidFill>
                  <a:srgbClr val="C00000"/>
                </a:solidFill>
                <a:effectLst>
                  <a:outerShdw blurRad="38100" dist="38100" dir="2700000" algn="tl">
                    <a:srgbClr val="000000">
                      <a:alpha val="43137"/>
                    </a:srgbClr>
                  </a:outerShdw>
                </a:effectLst>
              </a:endParaRPr>
            </a:p>
          </p:txBody>
        </p:sp>
        <p:sp>
          <p:nvSpPr>
            <p:cNvPr id="23" name="Right Arrow 22">
              <a:extLst>
                <a:ext uri="{FF2B5EF4-FFF2-40B4-BE49-F238E27FC236}">
                  <a16:creationId xmlns:a16="http://schemas.microsoft.com/office/drawing/2014/main" xmlns="" id="{9C5F930A-635B-274F-AF83-F400D3A7EE42}"/>
                </a:ext>
              </a:extLst>
            </p:cNvPr>
            <p:cNvSpPr/>
            <p:nvPr/>
          </p:nvSpPr>
          <p:spPr>
            <a:xfrm>
              <a:off x="2842043" y="5576614"/>
              <a:ext cx="2470809" cy="184666"/>
            </a:xfrm>
            <a:prstGeom prst="rightArrow">
              <a:avLst/>
            </a:prstGeom>
            <a:solidFill>
              <a:schemeClr val="bg2">
                <a:lumMod val="9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ight Arrow 28">
              <a:extLst>
                <a:ext uri="{FF2B5EF4-FFF2-40B4-BE49-F238E27FC236}">
                  <a16:creationId xmlns:a16="http://schemas.microsoft.com/office/drawing/2014/main" xmlns="" id="{3DB16525-C9D3-6B49-BBA3-23A3D3ED2834}"/>
                </a:ext>
              </a:extLst>
            </p:cNvPr>
            <p:cNvSpPr/>
            <p:nvPr/>
          </p:nvSpPr>
          <p:spPr>
            <a:xfrm>
              <a:off x="8114552" y="5566014"/>
              <a:ext cx="1260000" cy="184666"/>
            </a:xfrm>
            <a:prstGeom prst="rightArrow">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30" name="Group 29">
            <a:extLst>
              <a:ext uri="{FF2B5EF4-FFF2-40B4-BE49-F238E27FC236}">
                <a16:creationId xmlns:a16="http://schemas.microsoft.com/office/drawing/2014/main" xmlns="" id="{E72E32DE-FADB-F142-88A3-009F637312BC}"/>
              </a:ext>
            </a:extLst>
          </p:cNvPr>
          <p:cNvGrpSpPr/>
          <p:nvPr/>
        </p:nvGrpSpPr>
        <p:grpSpPr>
          <a:xfrm>
            <a:off x="189924" y="254674"/>
            <a:ext cx="10858824" cy="763929"/>
            <a:chOff x="351971" y="4352113"/>
            <a:chExt cx="10858824" cy="763929"/>
          </a:xfrm>
        </p:grpSpPr>
        <p:grpSp>
          <p:nvGrpSpPr>
            <p:cNvPr id="31" name="Group 30">
              <a:extLst>
                <a:ext uri="{FF2B5EF4-FFF2-40B4-BE49-F238E27FC236}">
                  <a16:creationId xmlns:a16="http://schemas.microsoft.com/office/drawing/2014/main" xmlns="" id="{400C9A1C-CDBA-B14A-9BC0-67F7B94AAB3B}"/>
                </a:ext>
              </a:extLst>
            </p:cNvPr>
            <p:cNvGrpSpPr/>
            <p:nvPr/>
          </p:nvGrpSpPr>
          <p:grpSpPr>
            <a:xfrm>
              <a:off x="351971" y="4352113"/>
              <a:ext cx="10858824" cy="763929"/>
              <a:chOff x="588536" y="4872942"/>
              <a:chExt cx="10858824" cy="763929"/>
            </a:xfrm>
          </p:grpSpPr>
          <p:cxnSp>
            <p:nvCxnSpPr>
              <p:cNvPr id="35" name="Straight Connector 34">
                <a:extLst>
                  <a:ext uri="{FF2B5EF4-FFF2-40B4-BE49-F238E27FC236}">
                    <a16:creationId xmlns:a16="http://schemas.microsoft.com/office/drawing/2014/main" xmlns="" id="{2D68AD68-E1C0-7C42-99E4-E36A9DAF37F2}"/>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2194E4BF-0B0F-7E4B-A250-C7EF8D6A3055}"/>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xmlns="" id="{3DFF276D-D994-9D4D-8B49-490F0377BA96}"/>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8CB58F85-6F9E-774B-BADF-6E0938E63583}"/>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6C1A1A9B-9811-5644-A05B-545EEFEE416A}"/>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xmlns="" id="{7168E751-BE54-6C47-92CB-B3C361A4D9DA}"/>
              </a:ext>
            </a:extLst>
          </p:cNvPr>
          <p:cNvGrpSpPr/>
          <p:nvPr/>
        </p:nvGrpSpPr>
        <p:grpSpPr>
          <a:xfrm flipH="1">
            <a:off x="1129402" y="6043947"/>
            <a:ext cx="10858824" cy="763929"/>
            <a:chOff x="351971" y="4352113"/>
            <a:chExt cx="10858824" cy="763929"/>
          </a:xfrm>
        </p:grpSpPr>
        <p:grpSp>
          <p:nvGrpSpPr>
            <p:cNvPr id="38" name="Group 37">
              <a:extLst>
                <a:ext uri="{FF2B5EF4-FFF2-40B4-BE49-F238E27FC236}">
                  <a16:creationId xmlns:a16="http://schemas.microsoft.com/office/drawing/2014/main" xmlns="" id="{04358380-4FDD-2D47-822E-8251EF6EAFE1}"/>
                </a:ext>
              </a:extLst>
            </p:cNvPr>
            <p:cNvGrpSpPr/>
            <p:nvPr/>
          </p:nvGrpSpPr>
          <p:grpSpPr>
            <a:xfrm>
              <a:off x="351971" y="4352113"/>
              <a:ext cx="10858824" cy="763929"/>
              <a:chOff x="588536" y="4872942"/>
              <a:chExt cx="10858824" cy="763929"/>
            </a:xfrm>
          </p:grpSpPr>
          <p:cxnSp>
            <p:nvCxnSpPr>
              <p:cNvPr id="42" name="Straight Connector 41">
                <a:extLst>
                  <a:ext uri="{FF2B5EF4-FFF2-40B4-BE49-F238E27FC236}">
                    <a16:creationId xmlns:a16="http://schemas.microsoft.com/office/drawing/2014/main" xmlns="" id="{AA86E4F2-BEEC-1D43-9172-D423968E0E2D}"/>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FCC6CA5E-93F0-7D4C-9895-7EF61356CDCD}"/>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xmlns="" id="{62093EC3-C4DB-CB45-93FF-007A2E13D038}"/>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B624DCF4-F2DB-CC4E-8F80-F06FE5F3CA30}"/>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CE7815E3-C4E3-4E42-B99E-D51D2D08DB6B}"/>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xmlns="" id="{B5E5C471-B021-AC45-B75A-3E8EC0FEFD33}"/>
              </a:ext>
            </a:extLst>
          </p:cNvPr>
          <p:cNvSpPr/>
          <p:nvPr/>
        </p:nvSpPr>
        <p:spPr>
          <a:xfrm>
            <a:off x="247798" y="1798820"/>
            <a:ext cx="5215526" cy="45167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xmlns="" id="{AE4F460A-A79D-3345-8529-0CC9C1DEF5A3}"/>
              </a:ext>
            </a:extLst>
          </p:cNvPr>
          <p:cNvSpPr/>
          <p:nvPr/>
        </p:nvSpPr>
        <p:spPr>
          <a:xfrm>
            <a:off x="5301978" y="1951220"/>
            <a:ext cx="4212287" cy="45167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xmlns="" id="{ADF636E4-947E-A442-B58F-82962D3289FB}"/>
              </a:ext>
            </a:extLst>
          </p:cNvPr>
          <p:cNvSpPr/>
          <p:nvPr/>
        </p:nvSpPr>
        <p:spPr>
          <a:xfrm>
            <a:off x="9396791" y="2103620"/>
            <a:ext cx="2577410" cy="451672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06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500" fill="hold"/>
                                        <p:tgtEl>
                                          <p:spTgt spid="47"/>
                                        </p:tgtEl>
                                        <p:attrNameLst>
                                          <p:attrName>ppt_x</p:attrName>
                                        </p:attrNameLst>
                                      </p:cBhvr>
                                      <p:tavLst>
                                        <p:tav tm="0">
                                          <p:val>
                                            <p:strVal val="0-#ppt_w/2"/>
                                          </p:val>
                                        </p:tav>
                                        <p:tav tm="100000">
                                          <p:val>
                                            <p:strVal val="#ppt_x"/>
                                          </p:val>
                                        </p:tav>
                                      </p:tavLst>
                                    </p:anim>
                                    <p:anim calcmode="lin" valueType="num">
                                      <p:cBhvr additive="base">
                                        <p:cTn id="14"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0-#ppt_w/2"/>
                                          </p:val>
                                        </p:tav>
                                        <p:tav tm="100000">
                                          <p:val>
                                            <p:strVal val="#ppt_x"/>
                                          </p:val>
                                        </p:tav>
                                      </p:tavLst>
                                    </p:anim>
                                    <p:anim calcmode="lin" valueType="num">
                                      <p:cBhvr additive="base">
                                        <p:cTn id="3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20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additive="base">
                                        <p:cTn id="48" dur="500" fill="hold"/>
                                        <p:tgtEl>
                                          <p:spTgt spid="4"/>
                                        </p:tgtEl>
                                        <p:attrNameLst>
                                          <p:attrName>ppt_x</p:attrName>
                                        </p:attrNameLst>
                                      </p:cBhvr>
                                      <p:tavLst>
                                        <p:tav tm="0">
                                          <p:val>
                                            <p:strVal val="#ppt_x"/>
                                          </p:val>
                                        </p:tav>
                                        <p:tav tm="100000">
                                          <p:val>
                                            <p:strVal val="#ppt_x"/>
                                          </p:val>
                                        </p:tav>
                                      </p:tavLst>
                                    </p:anim>
                                    <p:anim calcmode="lin" valueType="num">
                                      <p:cBhvr additive="base">
                                        <p:cTn id="4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 calcmode="lin" valueType="num">
                                      <p:cBhvr additive="base">
                                        <p:cTn id="54" dur="500" fill="hold"/>
                                        <p:tgtEl>
                                          <p:spTgt spid="44"/>
                                        </p:tgtEl>
                                        <p:attrNameLst>
                                          <p:attrName>ppt_x</p:attrName>
                                        </p:attrNameLst>
                                      </p:cBhvr>
                                      <p:tavLst>
                                        <p:tav tm="0">
                                          <p:val>
                                            <p:strVal val="#ppt_x"/>
                                          </p:val>
                                        </p:tav>
                                        <p:tav tm="100000">
                                          <p:val>
                                            <p:strVal val="#ppt_x"/>
                                          </p:val>
                                        </p:tav>
                                      </p:tavLst>
                                    </p:anim>
                                    <p:anim calcmode="lin" valueType="num">
                                      <p:cBhvr additive="base">
                                        <p:cTn id="5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additive="base">
                                        <p:cTn id="60" dur="500" fill="hold"/>
                                        <p:tgtEl>
                                          <p:spTgt spid="45"/>
                                        </p:tgtEl>
                                        <p:attrNameLst>
                                          <p:attrName>ppt_x</p:attrName>
                                        </p:attrNameLst>
                                      </p:cBhvr>
                                      <p:tavLst>
                                        <p:tav tm="0">
                                          <p:val>
                                            <p:strVal val="#ppt_x"/>
                                          </p:val>
                                        </p:tav>
                                        <p:tav tm="100000">
                                          <p:val>
                                            <p:strVal val="#ppt_x"/>
                                          </p:val>
                                        </p:tav>
                                      </p:tavLst>
                                    </p:anim>
                                    <p:anim calcmode="lin" valueType="num">
                                      <p:cBhvr additive="base">
                                        <p:cTn id="6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44" grpId="0" animBg="1"/>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01963706-2873-4F44-BD10-3AC4FD91FDEA}"/>
              </a:ext>
            </a:extLst>
          </p:cNvPr>
          <p:cNvSpPr/>
          <p:nvPr/>
        </p:nvSpPr>
        <p:spPr>
          <a:xfrm>
            <a:off x="0" y="4973782"/>
            <a:ext cx="3747268" cy="1834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3292C2CE-0599-AB46-862C-2817576C5DFD}"/>
              </a:ext>
            </a:extLst>
          </p:cNvPr>
          <p:cNvSpPr txBox="1"/>
          <p:nvPr/>
        </p:nvSpPr>
        <p:spPr>
          <a:xfrm>
            <a:off x="785308" y="335698"/>
            <a:ext cx="3609258" cy="584775"/>
          </a:xfrm>
          <a:prstGeom prst="rect">
            <a:avLst/>
          </a:prstGeom>
          <a:noFill/>
        </p:spPr>
        <p:txBody>
          <a:bodyPr wrap="none" rtlCol="0">
            <a:spAutoFit/>
          </a:bodyPr>
          <a:lstStyle/>
          <a:p>
            <a:r>
              <a:rPr lang="en-US" sz="3200" b="1" i="1" dirty="0">
                <a:solidFill>
                  <a:schemeClr val="tx1">
                    <a:lumMod val="65000"/>
                    <a:lumOff val="35000"/>
                  </a:schemeClr>
                </a:solidFill>
              </a:rPr>
              <a:t>Good sources in NB:</a:t>
            </a:r>
          </a:p>
        </p:txBody>
      </p:sp>
      <p:sp>
        <p:nvSpPr>
          <p:cNvPr id="4" name="TextBox 3">
            <a:extLst>
              <a:ext uri="{FF2B5EF4-FFF2-40B4-BE49-F238E27FC236}">
                <a16:creationId xmlns:a16="http://schemas.microsoft.com/office/drawing/2014/main" xmlns="" id="{4834674B-ECC3-134B-BDE8-ABA61919EB31}"/>
              </a:ext>
            </a:extLst>
          </p:cNvPr>
          <p:cNvSpPr txBox="1"/>
          <p:nvPr/>
        </p:nvSpPr>
        <p:spPr>
          <a:xfrm>
            <a:off x="785308" y="1211811"/>
            <a:ext cx="10425487" cy="2366482"/>
          </a:xfrm>
          <a:prstGeom prst="rect">
            <a:avLst/>
          </a:prstGeom>
          <a:noFill/>
        </p:spPr>
        <p:txBody>
          <a:bodyPr wrap="square" rtlCol="0">
            <a:spAutoFit/>
          </a:bodyPr>
          <a:lstStyle/>
          <a:p>
            <a:pPr marL="342900" indent="-342900">
              <a:lnSpc>
                <a:spcPts val="3580"/>
              </a:lnSpc>
              <a:buFont typeface="Arial" panose="020B0604020202020204" pitchFamily="34" charset="0"/>
              <a:buChar char="•"/>
            </a:pPr>
            <a:r>
              <a:rPr lang="en-US" sz="2400" b="1" dirty="0">
                <a:solidFill>
                  <a:schemeClr val="tx1">
                    <a:lumMod val="65000"/>
                    <a:lumOff val="35000"/>
                  </a:schemeClr>
                </a:solidFill>
              </a:rPr>
              <a:t>Chris </a:t>
            </a:r>
            <a:r>
              <a:rPr lang="en-US" sz="2400" b="1" dirty="0" err="1">
                <a:solidFill>
                  <a:schemeClr val="tx1">
                    <a:lumMod val="65000"/>
                    <a:lumOff val="35000"/>
                  </a:schemeClr>
                </a:solidFill>
              </a:rPr>
              <a:t>Hennigar</a:t>
            </a:r>
            <a:r>
              <a:rPr lang="en-US" sz="2400" b="1" dirty="0">
                <a:solidFill>
                  <a:schemeClr val="tx1">
                    <a:lumMod val="65000"/>
                    <a:lumOff val="35000"/>
                  </a:schemeClr>
                </a:solidFill>
              </a:rPr>
              <a:t> (NB, </a:t>
            </a:r>
            <a:r>
              <a:rPr lang="en-US" sz="2400" b="1" dirty="0" err="1">
                <a:solidFill>
                  <a:schemeClr val="tx1">
                    <a:lumMod val="65000"/>
                    <a:lumOff val="35000"/>
                  </a:schemeClr>
                </a:solidFill>
              </a:rPr>
              <a:t>Forus</a:t>
            </a:r>
            <a:r>
              <a:rPr lang="en-US" sz="2400" b="1" dirty="0">
                <a:solidFill>
                  <a:schemeClr val="tx1">
                    <a:lumMod val="65000"/>
                    <a:lumOff val="35000"/>
                  </a:schemeClr>
                </a:solidFill>
              </a:rPr>
              <a:t>); </a:t>
            </a:r>
          </a:p>
          <a:p>
            <a:pPr marL="342900" indent="-342900">
              <a:lnSpc>
                <a:spcPts val="3580"/>
              </a:lnSpc>
              <a:buFont typeface="Arial" panose="020B0604020202020204" pitchFamily="34" charset="0"/>
              <a:buChar char="•"/>
            </a:pPr>
            <a:r>
              <a:rPr lang="en-US" sz="2400" b="1" dirty="0">
                <a:solidFill>
                  <a:schemeClr val="tx1">
                    <a:lumMod val="65000"/>
                    <a:lumOff val="35000"/>
                  </a:schemeClr>
                </a:solidFill>
              </a:rPr>
              <a:t>Adam Dick (CFS); </a:t>
            </a:r>
          </a:p>
          <a:p>
            <a:pPr marL="342900" indent="-342900">
              <a:lnSpc>
                <a:spcPts val="3580"/>
              </a:lnSpc>
              <a:buFont typeface="Arial" panose="020B0604020202020204" pitchFamily="34" charset="0"/>
              <a:buChar char="•"/>
            </a:pPr>
            <a:r>
              <a:rPr lang="en-US" sz="2400" b="1" dirty="0">
                <a:solidFill>
                  <a:schemeClr val="tx1">
                    <a:lumMod val="65000"/>
                    <a:lumOff val="35000"/>
                  </a:schemeClr>
                </a:solidFill>
              </a:rPr>
              <a:t>Sean Lamb (</a:t>
            </a:r>
            <a:r>
              <a:rPr lang="en-US" sz="2400" b="1" dirty="0" err="1">
                <a:solidFill>
                  <a:schemeClr val="tx1">
                    <a:lumMod val="65000"/>
                    <a:lumOff val="35000"/>
                  </a:schemeClr>
                </a:solidFill>
              </a:rPr>
              <a:t>Forus</a:t>
            </a:r>
            <a:r>
              <a:rPr lang="en-US" sz="2400" b="1" dirty="0">
                <a:solidFill>
                  <a:schemeClr val="tx1">
                    <a:lumMod val="65000"/>
                    <a:lumOff val="35000"/>
                  </a:schemeClr>
                </a:solidFill>
              </a:rPr>
              <a:t>);</a:t>
            </a:r>
          </a:p>
          <a:p>
            <a:pPr marL="342900" indent="-342900">
              <a:lnSpc>
                <a:spcPts val="3580"/>
              </a:lnSpc>
              <a:buFont typeface="Arial" panose="020B0604020202020204" pitchFamily="34" charset="0"/>
              <a:buChar char="•"/>
            </a:pPr>
            <a:r>
              <a:rPr lang="en-US" sz="2400" b="1" dirty="0">
                <a:solidFill>
                  <a:schemeClr val="tx1">
                    <a:lumMod val="65000"/>
                    <a:lumOff val="35000"/>
                  </a:schemeClr>
                </a:solidFill>
              </a:rPr>
              <a:t>Dale Wilson (NB);</a:t>
            </a:r>
          </a:p>
          <a:p>
            <a:pPr marL="342900" indent="-342900">
              <a:lnSpc>
                <a:spcPts val="3580"/>
              </a:lnSpc>
              <a:buFont typeface="Arial" panose="020B0604020202020204" pitchFamily="34" charset="0"/>
              <a:buChar char="•"/>
            </a:pPr>
            <a:r>
              <a:rPr lang="en-US" sz="2400" b="1" dirty="0">
                <a:solidFill>
                  <a:schemeClr val="tx1">
                    <a:lumMod val="65000"/>
                    <a:lumOff val="35000"/>
                  </a:schemeClr>
                </a:solidFill>
              </a:rPr>
              <a:t>David Young (JDI)</a:t>
            </a:r>
          </a:p>
        </p:txBody>
      </p:sp>
      <p:grpSp>
        <p:nvGrpSpPr>
          <p:cNvPr id="19" name="Group 18">
            <a:extLst>
              <a:ext uri="{FF2B5EF4-FFF2-40B4-BE49-F238E27FC236}">
                <a16:creationId xmlns:a16="http://schemas.microsoft.com/office/drawing/2014/main" xmlns="" id="{C5782B27-2673-814B-92E6-F898AB0BDE4F}"/>
              </a:ext>
            </a:extLst>
          </p:cNvPr>
          <p:cNvGrpSpPr/>
          <p:nvPr/>
        </p:nvGrpSpPr>
        <p:grpSpPr>
          <a:xfrm>
            <a:off x="189924" y="254674"/>
            <a:ext cx="10858824" cy="763929"/>
            <a:chOff x="351971" y="4352113"/>
            <a:chExt cx="10858824" cy="763929"/>
          </a:xfrm>
        </p:grpSpPr>
        <p:grpSp>
          <p:nvGrpSpPr>
            <p:cNvPr id="11" name="Group 10">
              <a:extLst>
                <a:ext uri="{FF2B5EF4-FFF2-40B4-BE49-F238E27FC236}">
                  <a16:creationId xmlns:a16="http://schemas.microsoft.com/office/drawing/2014/main" xmlns="" id="{AE662367-5225-1241-BEF0-73D1F98EF32A}"/>
                </a:ext>
              </a:extLst>
            </p:cNvPr>
            <p:cNvGrpSpPr/>
            <p:nvPr/>
          </p:nvGrpSpPr>
          <p:grpSpPr>
            <a:xfrm>
              <a:off x="351971" y="4352113"/>
              <a:ext cx="10858824" cy="763929"/>
              <a:chOff x="588536" y="4872942"/>
              <a:chExt cx="10858824" cy="763929"/>
            </a:xfrm>
          </p:grpSpPr>
          <p:cxnSp>
            <p:nvCxnSpPr>
              <p:cNvPr id="6" name="Straight Connector 5">
                <a:extLst>
                  <a:ext uri="{FF2B5EF4-FFF2-40B4-BE49-F238E27FC236}">
                    <a16:creationId xmlns:a16="http://schemas.microsoft.com/office/drawing/2014/main" xmlns="" id="{51E36407-137F-7A48-BF83-34D0A72E71EE}"/>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DACFB986-8A64-BE47-AADA-921612D68079}"/>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a:extLst>
                <a:ext uri="{FF2B5EF4-FFF2-40B4-BE49-F238E27FC236}">
                  <a16:creationId xmlns:a16="http://schemas.microsoft.com/office/drawing/2014/main" xmlns="" id="{5457FF29-8150-7A46-9E34-37D72BF2BD85}"/>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10E649C2-6E8B-B94F-A3A4-4FDAC4FB3C25}"/>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8609B511-9275-AD4D-BD67-1C8F6AA2041F}"/>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xmlns="" id="{631282A9-94FA-014B-BB6A-5AA5E88A4A11}"/>
              </a:ext>
            </a:extLst>
          </p:cNvPr>
          <p:cNvGrpSpPr/>
          <p:nvPr/>
        </p:nvGrpSpPr>
        <p:grpSpPr>
          <a:xfrm flipH="1">
            <a:off x="1129402" y="6043947"/>
            <a:ext cx="10858824" cy="763929"/>
            <a:chOff x="351971" y="4352113"/>
            <a:chExt cx="10858824" cy="763929"/>
          </a:xfrm>
        </p:grpSpPr>
        <p:grpSp>
          <p:nvGrpSpPr>
            <p:cNvPr id="21" name="Group 20">
              <a:extLst>
                <a:ext uri="{FF2B5EF4-FFF2-40B4-BE49-F238E27FC236}">
                  <a16:creationId xmlns:a16="http://schemas.microsoft.com/office/drawing/2014/main" xmlns="" id="{2540620A-EA72-8F4C-8713-EB04C75D3698}"/>
                </a:ext>
              </a:extLst>
            </p:cNvPr>
            <p:cNvGrpSpPr/>
            <p:nvPr/>
          </p:nvGrpSpPr>
          <p:grpSpPr>
            <a:xfrm>
              <a:off x="351971" y="4352113"/>
              <a:ext cx="10858824" cy="763929"/>
              <a:chOff x="588536" y="4872942"/>
              <a:chExt cx="10858824" cy="763929"/>
            </a:xfrm>
          </p:grpSpPr>
          <p:cxnSp>
            <p:nvCxnSpPr>
              <p:cNvPr id="25" name="Straight Connector 24">
                <a:extLst>
                  <a:ext uri="{FF2B5EF4-FFF2-40B4-BE49-F238E27FC236}">
                    <a16:creationId xmlns:a16="http://schemas.microsoft.com/office/drawing/2014/main" xmlns="" id="{291D2C6C-7C74-E143-9C35-3D5BDDDA82AF}"/>
                  </a:ext>
                </a:extLst>
              </p:cNvPr>
              <p:cNvCxnSpPr>
                <a:cxnSpLocks/>
              </p:cNvCxnSpPr>
              <p:nvPr/>
            </p:nvCxnSpPr>
            <p:spPr>
              <a:xfrm>
                <a:off x="588536" y="5463251"/>
                <a:ext cx="10858824" cy="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45657CA1-EB23-724B-956B-CB33A9FE217D}"/>
                  </a:ext>
                </a:extLst>
              </p:cNvPr>
              <p:cNvCxnSpPr/>
              <p:nvPr/>
            </p:nvCxnSpPr>
            <p:spPr>
              <a:xfrm>
                <a:off x="785308" y="4872942"/>
                <a:ext cx="0" cy="763929"/>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xmlns="" id="{698B24F1-6447-6349-A2C4-F50339F58E57}"/>
                </a:ext>
              </a:extLst>
            </p:cNvPr>
            <p:cNvCxnSpPr/>
            <p:nvPr/>
          </p:nvCxnSpPr>
          <p:spPr>
            <a:xfrm>
              <a:off x="548743" y="4444678"/>
              <a:ext cx="0" cy="671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6C529E6D-7D78-304B-9AD9-D8AD812A3D26}"/>
                </a:ext>
              </a:extLst>
            </p:cNvPr>
            <p:cNvCxnSpPr/>
            <p:nvPr/>
          </p:nvCxnSpPr>
          <p:spPr>
            <a:xfrm>
              <a:off x="497713" y="4560428"/>
              <a:ext cx="0" cy="54401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87E8C816-C0EA-3642-B138-C5F4FED38B7D}"/>
                </a:ext>
              </a:extLst>
            </p:cNvPr>
            <p:cNvCxnSpPr>
              <a:cxnSpLocks/>
            </p:cNvCxnSpPr>
            <p:nvPr/>
          </p:nvCxnSpPr>
          <p:spPr>
            <a:xfrm flipV="1">
              <a:off x="409845" y="4988718"/>
              <a:ext cx="1080000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491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latin typeface="+mn-lt"/>
              </a:rPr>
              <a:t>Methods</a:t>
            </a:r>
          </a:p>
        </p:txBody>
      </p:sp>
      <p:sp>
        <p:nvSpPr>
          <p:cNvPr id="3" name="Content Placeholder 2"/>
          <p:cNvSpPr>
            <a:spLocks noGrp="1"/>
          </p:cNvSpPr>
          <p:nvPr>
            <p:ph idx="1"/>
          </p:nvPr>
        </p:nvSpPr>
        <p:spPr>
          <a:xfrm>
            <a:off x="838200" y="1419070"/>
            <a:ext cx="10515600" cy="4095039"/>
          </a:xfrm>
        </p:spPr>
        <p:txBody>
          <a:bodyPr/>
          <a:lstStyle/>
          <a:p>
            <a:pPr marL="0" indent="0">
              <a:buNone/>
            </a:pPr>
            <a:r>
              <a:rPr lang="en-CA" sz="3200" dirty="0">
                <a:solidFill>
                  <a:schemeClr val="tx1">
                    <a:lumMod val="65000"/>
                    <a:lumOff val="35000"/>
                  </a:schemeClr>
                </a:solidFill>
              </a:rPr>
              <a:t>Held 4 workshops across the province, inviting MNRF, SFLs and academics together to identify the growth and yield needs to serve sustainable forest management for the next 20 years and beyond.</a:t>
            </a:r>
          </a:p>
          <a:p>
            <a:r>
              <a:rPr lang="en-CA" dirty="0">
                <a:solidFill>
                  <a:schemeClr val="tx1">
                    <a:lumMod val="65000"/>
                    <a:lumOff val="35000"/>
                  </a:schemeClr>
                </a:solidFill>
              </a:rPr>
              <a:t>Strengths - What is working?</a:t>
            </a:r>
          </a:p>
          <a:p>
            <a:r>
              <a:rPr lang="en-CA" dirty="0">
                <a:solidFill>
                  <a:schemeClr val="tx1">
                    <a:lumMod val="65000"/>
                    <a:lumOff val="35000"/>
                  </a:schemeClr>
                </a:solidFill>
              </a:rPr>
              <a:t>Weaknesses - What is not working?</a:t>
            </a:r>
          </a:p>
          <a:p>
            <a:r>
              <a:rPr lang="en-CA" dirty="0">
                <a:solidFill>
                  <a:schemeClr val="tx1">
                    <a:lumMod val="65000"/>
                    <a:lumOff val="35000"/>
                  </a:schemeClr>
                </a:solidFill>
              </a:rPr>
              <a:t>Opportunities – What emerging issues are expected to affect G&amp;Y?</a:t>
            </a:r>
          </a:p>
          <a:p>
            <a:r>
              <a:rPr lang="en-CA" dirty="0">
                <a:solidFill>
                  <a:schemeClr val="tx1">
                    <a:lumMod val="65000"/>
                    <a:lumOff val="35000"/>
                  </a:schemeClr>
                </a:solidFill>
              </a:rPr>
              <a:t>Threats – What are potential barriers to an effective G&amp;Y program?</a:t>
            </a:r>
          </a:p>
          <a:p>
            <a:endParaRPr lang="en-US" dirty="0">
              <a:solidFill>
                <a:schemeClr val="tx1">
                  <a:lumMod val="65000"/>
                  <a:lumOff val="35000"/>
                </a:schemeClr>
              </a:solidFill>
            </a:endParaRPr>
          </a:p>
          <a:p>
            <a:endParaRPr lang="en-US"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60D84F11-05DE-46DD-B96E-2F7D30FC7F31}" type="slidenum">
              <a:rPr lang="en-US" smtClean="0"/>
              <a:t>3</a:t>
            </a:fld>
            <a:endParaRPr lang="en-US"/>
          </a:p>
        </p:txBody>
      </p:sp>
    </p:spTree>
    <p:extLst>
      <p:ext uri="{BB962C8B-B14F-4D97-AF65-F5344CB8AC3E}">
        <p14:creationId xmlns:p14="http://schemas.microsoft.com/office/powerpoint/2010/main" val="2958600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latin typeface="+mn-lt"/>
              </a:rPr>
              <a:t>Conclusions</a:t>
            </a:r>
          </a:p>
        </p:txBody>
      </p:sp>
      <p:sp>
        <p:nvSpPr>
          <p:cNvPr id="5" name="Content Placeholder 4"/>
          <p:cNvSpPr>
            <a:spLocks noGrp="1"/>
          </p:cNvSpPr>
          <p:nvPr>
            <p:ph idx="1"/>
          </p:nvPr>
        </p:nvSpPr>
        <p:spPr/>
        <p:txBody>
          <a:bodyPr/>
          <a:lstStyle/>
          <a:p>
            <a:r>
              <a:rPr lang="en-US" dirty="0">
                <a:solidFill>
                  <a:schemeClr val="tx1">
                    <a:lumMod val="65000"/>
                    <a:lumOff val="35000"/>
                  </a:schemeClr>
                </a:solidFill>
              </a:rPr>
              <a:t>Opportunities – FRI, IMF, existing plot network</a:t>
            </a:r>
          </a:p>
          <a:p>
            <a:r>
              <a:rPr lang="en-US" dirty="0">
                <a:solidFill>
                  <a:schemeClr val="tx1">
                    <a:lumMod val="65000"/>
                    <a:lumOff val="35000"/>
                  </a:schemeClr>
                </a:solidFill>
              </a:rPr>
              <a:t>Change – our forests, </a:t>
            </a:r>
            <a:r>
              <a:rPr lang="en-US" dirty="0" err="1">
                <a:solidFill>
                  <a:schemeClr val="tx1">
                    <a:lumMod val="65000"/>
                    <a:lumOff val="35000"/>
                  </a:schemeClr>
                </a:solidFill>
              </a:rPr>
              <a:t>landbase</a:t>
            </a:r>
            <a:r>
              <a:rPr lang="en-US" dirty="0">
                <a:solidFill>
                  <a:schemeClr val="tx1">
                    <a:lumMod val="65000"/>
                    <a:lumOff val="35000"/>
                  </a:schemeClr>
                </a:solidFill>
              </a:rPr>
              <a:t>, climate, disturbances</a:t>
            </a:r>
          </a:p>
          <a:p>
            <a:r>
              <a:rPr lang="en-US" dirty="0">
                <a:solidFill>
                  <a:schemeClr val="tx1">
                    <a:lumMod val="65000"/>
                    <a:lumOff val="35000"/>
                  </a:schemeClr>
                </a:solidFill>
              </a:rPr>
              <a:t>Status quo applies to a shrinking part of the </a:t>
            </a:r>
            <a:r>
              <a:rPr lang="en-US" dirty="0" err="1">
                <a:solidFill>
                  <a:schemeClr val="tx1">
                    <a:lumMod val="65000"/>
                    <a:lumOff val="35000"/>
                  </a:schemeClr>
                </a:solidFill>
              </a:rPr>
              <a:t>landbase</a:t>
            </a:r>
            <a:endParaRPr lang="en-US" dirty="0">
              <a:solidFill>
                <a:schemeClr val="tx1">
                  <a:lumMod val="65000"/>
                  <a:lumOff val="35000"/>
                </a:schemeClr>
              </a:solidFill>
            </a:endParaRPr>
          </a:p>
          <a:p>
            <a:r>
              <a:rPr lang="en-US" dirty="0">
                <a:solidFill>
                  <a:schemeClr val="tx1">
                    <a:lumMod val="65000"/>
                    <a:lumOff val="35000"/>
                  </a:schemeClr>
                </a:solidFill>
              </a:rPr>
              <a:t>Report is available</a:t>
            </a:r>
          </a:p>
          <a:p>
            <a:r>
              <a:rPr lang="en-US" dirty="0">
                <a:solidFill>
                  <a:schemeClr val="tx1">
                    <a:lumMod val="65000"/>
                    <a:lumOff val="35000"/>
                  </a:schemeClr>
                </a:solidFill>
              </a:rPr>
              <a:t>FFTC is supportive</a:t>
            </a:r>
          </a:p>
        </p:txBody>
      </p:sp>
      <p:sp>
        <p:nvSpPr>
          <p:cNvPr id="4" name="Slide Number Placeholder 3"/>
          <p:cNvSpPr>
            <a:spLocks noGrp="1"/>
          </p:cNvSpPr>
          <p:nvPr>
            <p:ph type="sldNum" sz="quarter" idx="12"/>
          </p:nvPr>
        </p:nvSpPr>
        <p:spPr/>
        <p:txBody>
          <a:bodyPr/>
          <a:lstStyle/>
          <a:p>
            <a:fld id="{60D84F11-05DE-46DD-B96E-2F7D30FC7F31}" type="slidenum">
              <a:rPr lang="en-US" smtClean="0"/>
              <a:t>30</a:t>
            </a:fld>
            <a:endParaRPr lang="en-US"/>
          </a:p>
        </p:txBody>
      </p:sp>
    </p:spTree>
    <p:extLst>
      <p:ext uri="{BB962C8B-B14F-4D97-AF65-F5344CB8AC3E}">
        <p14:creationId xmlns:p14="http://schemas.microsoft.com/office/powerpoint/2010/main" val="118304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D84F11-05DE-46DD-B96E-2F7D30FC7F31}" type="slidenum">
              <a:rPr lang="en-US" smtClean="0"/>
              <a:t>31</a:t>
            </a:fld>
            <a:endParaRPr lang="en-US"/>
          </a:p>
        </p:txBody>
      </p:sp>
      <p:sp>
        <p:nvSpPr>
          <p:cNvPr id="3" name="TextBox 2">
            <a:extLst>
              <a:ext uri="{FF2B5EF4-FFF2-40B4-BE49-F238E27FC236}">
                <a16:creationId xmlns:a16="http://schemas.microsoft.com/office/drawing/2014/main" xmlns="" id="{9363F601-D1CB-8E4A-B1A4-3B98764A34B6}"/>
              </a:ext>
            </a:extLst>
          </p:cNvPr>
          <p:cNvSpPr txBox="1"/>
          <p:nvPr/>
        </p:nvSpPr>
        <p:spPr>
          <a:xfrm>
            <a:off x="785308" y="335698"/>
            <a:ext cx="1526187" cy="584775"/>
          </a:xfrm>
          <a:prstGeom prst="rect">
            <a:avLst/>
          </a:prstGeom>
          <a:noFill/>
        </p:spPr>
        <p:txBody>
          <a:bodyPr wrap="none" rtlCol="0">
            <a:spAutoFit/>
          </a:bodyPr>
          <a:lstStyle/>
          <a:p>
            <a:r>
              <a:rPr lang="en-US" sz="3200" b="1" i="1" dirty="0">
                <a:solidFill>
                  <a:schemeClr val="tx1">
                    <a:lumMod val="65000"/>
                    <a:lumOff val="35000"/>
                  </a:schemeClr>
                </a:solidFill>
              </a:rPr>
              <a:t>Thanks!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8485" y="1840198"/>
            <a:ext cx="6885542" cy="4590361"/>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5392" y="628085"/>
            <a:ext cx="3745735" cy="5618602"/>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7454" y="3203402"/>
            <a:ext cx="2273147" cy="3409720"/>
          </a:xfrm>
          <a:prstGeom prst="rect">
            <a:avLst/>
          </a:prstGeom>
        </p:spPr>
      </p:pic>
      <p:pic>
        <p:nvPicPr>
          <p:cNvPr id="7" name="Picture 6"/>
          <p:cNvPicPr>
            <a:picLocks noChangeAspect="1"/>
          </p:cNvPicPr>
          <p:nvPr/>
        </p:nvPicPr>
        <p:blipFill>
          <a:blip r:embed="rId6"/>
          <a:stretch>
            <a:fillRect/>
          </a:stretch>
        </p:blipFill>
        <p:spPr>
          <a:xfrm>
            <a:off x="36597" y="1434027"/>
            <a:ext cx="3407898" cy="4371862"/>
          </a:xfrm>
          <a:prstGeom prst="rect">
            <a:avLst/>
          </a:prstGeom>
        </p:spPr>
      </p:pic>
    </p:spTree>
    <p:extLst>
      <p:ext uri="{BB962C8B-B14F-4D97-AF65-F5344CB8AC3E}">
        <p14:creationId xmlns:p14="http://schemas.microsoft.com/office/powerpoint/2010/main" val="1266964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latin typeface="+mn-lt"/>
              </a:rPr>
              <a:t>Results</a:t>
            </a:r>
          </a:p>
        </p:txBody>
      </p:sp>
      <p:sp>
        <p:nvSpPr>
          <p:cNvPr id="3" name="Content Placeholder 2"/>
          <p:cNvSpPr>
            <a:spLocks noGrp="1"/>
          </p:cNvSpPr>
          <p:nvPr>
            <p:ph idx="1"/>
          </p:nvPr>
        </p:nvSpPr>
        <p:spPr>
          <a:xfrm>
            <a:off x="838200" y="1294377"/>
            <a:ext cx="10515600" cy="4757894"/>
          </a:xfrm>
        </p:spPr>
        <p:txBody>
          <a:bodyPr/>
          <a:lstStyle/>
          <a:p>
            <a:pPr marL="514350" indent="-514350">
              <a:buFont typeface="+mj-lt"/>
              <a:buAutoNum type="arabicPeriod"/>
            </a:pPr>
            <a:r>
              <a:rPr lang="en-CA" dirty="0">
                <a:solidFill>
                  <a:schemeClr val="tx1">
                    <a:lumMod val="65000"/>
                    <a:lumOff val="35000"/>
                  </a:schemeClr>
                </a:solidFill>
              </a:rPr>
              <a:t>G&amp;Y and the FRI are essential parts of forest management</a:t>
            </a:r>
          </a:p>
          <a:p>
            <a:pPr marL="514350" indent="-514350">
              <a:buFont typeface="+mj-lt"/>
              <a:buAutoNum type="arabicPeriod"/>
            </a:pPr>
            <a:r>
              <a:rPr lang="en-CA" dirty="0">
                <a:solidFill>
                  <a:schemeClr val="tx1">
                    <a:lumMod val="65000"/>
                    <a:lumOff val="35000"/>
                  </a:schemeClr>
                </a:solidFill>
              </a:rPr>
              <a:t>G&amp;Y tools work well for the conditions they were developed for – natural-origin, uniform conifer.  These conditions are a shrinking part of wood supply</a:t>
            </a:r>
          </a:p>
          <a:p>
            <a:pPr marL="514350" indent="-514350">
              <a:buFont typeface="+mj-lt"/>
              <a:buAutoNum type="arabicPeriod"/>
            </a:pPr>
            <a:r>
              <a:rPr lang="en-CA" dirty="0">
                <a:solidFill>
                  <a:schemeClr val="tx1">
                    <a:lumMod val="65000"/>
                    <a:lumOff val="35000"/>
                  </a:schemeClr>
                </a:solidFill>
              </a:rPr>
              <a:t>Opportunity - Forests are changing, FRI is changing, climate is changing, planning process is changing</a:t>
            </a:r>
          </a:p>
          <a:p>
            <a:pPr marL="514350" indent="-514350">
              <a:buFont typeface="+mj-lt"/>
              <a:buAutoNum type="arabicPeriod"/>
            </a:pPr>
            <a:r>
              <a:rPr lang="en-CA" dirty="0">
                <a:solidFill>
                  <a:schemeClr val="tx1">
                    <a:lumMod val="65000"/>
                    <a:lumOff val="35000"/>
                  </a:schemeClr>
                </a:solidFill>
              </a:rPr>
              <a:t>We need G&amp;Y to model and monitor</a:t>
            </a:r>
          </a:p>
          <a:p>
            <a:pPr lvl="1">
              <a:buFont typeface="Courier New" panose="02070309020205020404" pitchFamily="49" charset="0"/>
              <a:buChar char="o"/>
            </a:pPr>
            <a:r>
              <a:rPr lang="en-CA" dirty="0">
                <a:solidFill>
                  <a:schemeClr val="tx1">
                    <a:lumMod val="65000"/>
                    <a:lumOff val="35000"/>
                  </a:schemeClr>
                </a:solidFill>
              </a:rPr>
              <a:t>Cannot demonstrate sustainable management</a:t>
            </a:r>
          </a:p>
          <a:p>
            <a:pPr lvl="1">
              <a:buFont typeface="Courier New" panose="02070309020205020404" pitchFamily="49" charset="0"/>
              <a:buChar char="o"/>
            </a:pPr>
            <a:r>
              <a:rPr lang="en-CA" dirty="0">
                <a:solidFill>
                  <a:schemeClr val="tx1">
                    <a:lumMod val="65000"/>
                    <a:lumOff val="35000"/>
                  </a:schemeClr>
                </a:solidFill>
              </a:rPr>
              <a:t>Cannot demonstrate sustainable harvest levels</a:t>
            </a:r>
          </a:p>
          <a:p>
            <a:pPr marL="514350" indent="-514350">
              <a:buFont typeface="+mj-lt"/>
              <a:buAutoNum type="arabicPeriod"/>
            </a:pPr>
            <a:r>
              <a:rPr lang="en-CA" dirty="0">
                <a:solidFill>
                  <a:schemeClr val="tx1">
                    <a:lumMod val="65000"/>
                    <a:lumOff val="35000"/>
                  </a:schemeClr>
                </a:solidFill>
              </a:rPr>
              <a:t>Funding needs to match expectations</a:t>
            </a:r>
          </a:p>
          <a:p>
            <a:endParaRPr lang="en-US" dirty="0">
              <a:solidFill>
                <a:schemeClr val="tx1">
                  <a:lumMod val="65000"/>
                  <a:lumOff val="35000"/>
                </a:schemeClr>
              </a:solidFill>
            </a:endParaRPr>
          </a:p>
          <a:p>
            <a:endParaRPr lang="en-US" dirty="0">
              <a:solidFill>
                <a:schemeClr val="tx1">
                  <a:lumMod val="65000"/>
                  <a:lumOff val="35000"/>
                </a:schemeClr>
              </a:solidFill>
            </a:endParaRPr>
          </a:p>
        </p:txBody>
      </p:sp>
      <p:sp>
        <p:nvSpPr>
          <p:cNvPr id="5" name="Slide Number Placeholder 4"/>
          <p:cNvSpPr>
            <a:spLocks noGrp="1"/>
          </p:cNvSpPr>
          <p:nvPr>
            <p:ph type="sldNum" sz="quarter" idx="12"/>
          </p:nvPr>
        </p:nvSpPr>
        <p:spPr/>
        <p:txBody>
          <a:bodyPr/>
          <a:lstStyle/>
          <a:p>
            <a:fld id="{60D84F11-05DE-46DD-B96E-2F7D30FC7F31}" type="slidenum">
              <a:rPr lang="en-US" smtClean="0"/>
              <a:t>4</a:t>
            </a:fld>
            <a:endParaRPr lang="en-US"/>
          </a:p>
        </p:txBody>
      </p:sp>
    </p:spTree>
    <p:extLst>
      <p:ext uri="{BB962C8B-B14F-4D97-AF65-F5344CB8AC3E}">
        <p14:creationId xmlns:p14="http://schemas.microsoft.com/office/powerpoint/2010/main" val="74117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65000"/>
                    <a:lumOff val="35000"/>
                  </a:schemeClr>
                </a:solidFill>
                <a:latin typeface="+mn-lt"/>
              </a:rPr>
              <a:t>And now for the details</a:t>
            </a:r>
          </a:p>
        </p:txBody>
      </p:sp>
      <p:sp>
        <p:nvSpPr>
          <p:cNvPr id="3" name="Content Placeholder 2"/>
          <p:cNvSpPr>
            <a:spLocks noGrp="1"/>
          </p:cNvSpPr>
          <p:nvPr>
            <p:ph idx="1"/>
          </p:nvPr>
        </p:nvSpPr>
        <p:spPr>
          <a:xfrm>
            <a:off x="838200" y="1419070"/>
            <a:ext cx="10515600" cy="3180639"/>
          </a:xfrm>
        </p:spPr>
        <p:txBody>
          <a:bodyPr>
            <a:normAutofit/>
          </a:bodyPr>
          <a:lstStyle/>
          <a:p>
            <a:pPr marL="914400" indent="-914400">
              <a:buFont typeface="+mj-lt"/>
              <a:buAutoNum type="arabicPeriod"/>
            </a:pPr>
            <a:r>
              <a:rPr lang="en-US" sz="3200" dirty="0">
                <a:solidFill>
                  <a:schemeClr val="tx1">
                    <a:lumMod val="65000"/>
                    <a:lumOff val="35000"/>
                  </a:schemeClr>
                </a:solidFill>
              </a:rPr>
              <a:t>Current State – What is working well? What is not working well?</a:t>
            </a:r>
          </a:p>
          <a:p>
            <a:pPr marL="914400" indent="-914400">
              <a:buFont typeface="+mj-lt"/>
              <a:buAutoNum type="arabicPeriod"/>
            </a:pPr>
            <a:r>
              <a:rPr lang="en-US" sz="3200" dirty="0">
                <a:solidFill>
                  <a:schemeClr val="tx1">
                    <a:lumMod val="65000"/>
                    <a:lumOff val="35000"/>
                  </a:schemeClr>
                </a:solidFill>
              </a:rPr>
              <a:t>Emerging Issues - What are the emerging issues? What is needed to address them?</a:t>
            </a:r>
          </a:p>
          <a:p>
            <a:pPr marL="914400" indent="-914400">
              <a:buFont typeface="+mj-lt"/>
              <a:buAutoNum type="arabicPeriod"/>
            </a:pPr>
            <a:r>
              <a:rPr lang="en-US" sz="3200" dirty="0">
                <a:solidFill>
                  <a:schemeClr val="tx1">
                    <a:lumMod val="65000"/>
                    <a:lumOff val="35000"/>
                  </a:schemeClr>
                </a:solidFill>
              </a:rPr>
              <a:t>Barriers - What are the barriers?</a:t>
            </a:r>
          </a:p>
          <a:p>
            <a:pPr marL="914400" indent="-914400">
              <a:buFont typeface="+mj-lt"/>
              <a:buAutoNum type="arabicPeriod"/>
            </a:pPr>
            <a:r>
              <a:rPr lang="en-US" sz="3200" dirty="0">
                <a:solidFill>
                  <a:schemeClr val="tx1">
                    <a:lumMod val="65000"/>
                    <a:lumOff val="35000"/>
                  </a:schemeClr>
                </a:solidFill>
              </a:rPr>
              <a:t>Future - What are the next steps?</a:t>
            </a:r>
          </a:p>
          <a:p>
            <a:pPr marL="914400" indent="-914400">
              <a:buFont typeface="+mj-lt"/>
              <a:buAutoNum type="arabicPeriod"/>
            </a:pPr>
            <a:endParaRPr lang="en-US" sz="3200" dirty="0">
              <a:solidFill>
                <a:schemeClr val="tx1">
                  <a:lumMod val="65000"/>
                  <a:lumOff val="35000"/>
                </a:schemeClr>
              </a:solidFill>
            </a:endParaRPr>
          </a:p>
          <a:p>
            <a:pPr marL="914400" indent="-914400">
              <a:buFont typeface="+mj-lt"/>
              <a:buAutoNum type="arabicPeriod"/>
            </a:pPr>
            <a:endParaRPr lang="en-US" sz="3600"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60D84F11-05DE-46DD-B96E-2F7D30FC7F31}" type="slidenum">
              <a:rPr lang="en-US" smtClean="0"/>
              <a:t>5</a:t>
            </a:fld>
            <a:endParaRPr lang="en-US"/>
          </a:p>
        </p:txBody>
      </p:sp>
    </p:spTree>
    <p:extLst>
      <p:ext uri="{BB962C8B-B14F-4D97-AF65-F5344CB8AC3E}">
        <p14:creationId xmlns:p14="http://schemas.microsoft.com/office/powerpoint/2010/main" val="223826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latin typeface="+mn-lt"/>
              </a:rPr>
              <a:t>Current State – legal obligation</a:t>
            </a:r>
          </a:p>
        </p:txBody>
      </p:sp>
      <p:sp>
        <p:nvSpPr>
          <p:cNvPr id="3" name="Content Placeholder 2"/>
          <p:cNvSpPr>
            <a:spLocks noGrp="1"/>
          </p:cNvSpPr>
          <p:nvPr>
            <p:ph idx="1"/>
          </p:nvPr>
        </p:nvSpPr>
        <p:spPr>
          <a:xfrm>
            <a:off x="838200" y="1419070"/>
            <a:ext cx="10515600" cy="3568566"/>
          </a:xfrm>
        </p:spPr>
        <p:txBody>
          <a:bodyPr/>
          <a:lstStyle/>
          <a:p>
            <a:pPr marL="0" indent="0">
              <a:buNone/>
            </a:pPr>
            <a:r>
              <a:rPr lang="en-CA" dirty="0">
                <a:solidFill>
                  <a:schemeClr val="tx1">
                    <a:lumMod val="65000"/>
                    <a:lumOff val="35000"/>
                  </a:schemeClr>
                </a:solidFill>
              </a:rPr>
              <a:t>The Crown Forest Sustainability Act (1995) regulates forest planning, information, operations, licensing, trust funds, processing facilities, remedies &amp; enforcement and transitional provisions.</a:t>
            </a:r>
          </a:p>
          <a:p>
            <a:r>
              <a:rPr lang="en-CA" dirty="0">
                <a:solidFill>
                  <a:schemeClr val="tx1">
                    <a:lumMod val="65000"/>
                    <a:lumOff val="35000"/>
                  </a:schemeClr>
                </a:solidFill>
              </a:rPr>
              <a:t>Forest Management Planning Manual (FMPM)</a:t>
            </a:r>
          </a:p>
          <a:p>
            <a:r>
              <a:rPr lang="en-CA" dirty="0">
                <a:solidFill>
                  <a:schemeClr val="tx1">
                    <a:lumMod val="65000"/>
                    <a:lumOff val="35000"/>
                  </a:schemeClr>
                </a:solidFill>
              </a:rPr>
              <a:t>Forest Information Manual (FIM)</a:t>
            </a:r>
          </a:p>
          <a:p>
            <a:r>
              <a:rPr lang="en-CA" dirty="0">
                <a:solidFill>
                  <a:schemeClr val="tx1">
                    <a:lumMod val="65000"/>
                    <a:lumOff val="35000"/>
                  </a:schemeClr>
                </a:solidFill>
              </a:rPr>
              <a:t>Forest Operations and Silviculture Manual (FOSM)</a:t>
            </a:r>
          </a:p>
          <a:p>
            <a:r>
              <a:rPr lang="en-CA" dirty="0">
                <a:solidFill>
                  <a:schemeClr val="tx1">
                    <a:lumMod val="65000"/>
                    <a:lumOff val="35000"/>
                  </a:schemeClr>
                </a:solidFill>
              </a:rPr>
              <a:t>Scaling Manual (SM)</a:t>
            </a:r>
          </a:p>
          <a:p>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60D84F11-05DE-46DD-B96E-2F7D30FC7F31}" type="slidenum">
              <a:rPr lang="en-US" smtClean="0"/>
              <a:t>6</a:t>
            </a:fld>
            <a:endParaRPr lang="en-US"/>
          </a:p>
        </p:txBody>
      </p:sp>
    </p:spTree>
    <p:extLst>
      <p:ext uri="{BB962C8B-B14F-4D97-AF65-F5344CB8AC3E}">
        <p14:creationId xmlns:p14="http://schemas.microsoft.com/office/powerpoint/2010/main" val="68380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03444552"/>
              </p:ext>
            </p:extLst>
          </p:nvPr>
        </p:nvGraphicFramePr>
        <p:xfrm>
          <a:off x="2073881" y="2072639"/>
          <a:ext cx="7710199" cy="423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p:cNvSpPr>
            <a:spLocks noGrp="1"/>
          </p:cNvSpPr>
          <p:nvPr>
            <p:ph type="title"/>
          </p:nvPr>
        </p:nvSpPr>
        <p:spPr/>
        <p:txBody>
          <a:bodyPr/>
          <a:lstStyle/>
          <a:p>
            <a:r>
              <a:rPr lang="en-US" dirty="0">
                <a:solidFill>
                  <a:schemeClr val="tx1">
                    <a:lumMod val="65000"/>
                    <a:lumOff val="35000"/>
                  </a:schemeClr>
                </a:solidFill>
                <a:latin typeface="+mn-lt"/>
              </a:rPr>
              <a:t>Planning Cycle</a:t>
            </a:r>
          </a:p>
        </p:txBody>
      </p:sp>
      <p:sp>
        <p:nvSpPr>
          <p:cNvPr id="2" name="Slide Number Placeholder 1"/>
          <p:cNvSpPr>
            <a:spLocks noGrp="1"/>
          </p:cNvSpPr>
          <p:nvPr>
            <p:ph type="sldNum" sz="quarter" idx="12"/>
          </p:nvPr>
        </p:nvSpPr>
        <p:spPr/>
        <p:txBody>
          <a:bodyPr/>
          <a:lstStyle/>
          <a:p>
            <a:fld id="{60D84F11-05DE-46DD-B96E-2F7D30FC7F31}" type="slidenum">
              <a:rPr lang="en-US" smtClean="0"/>
              <a:t>7</a:t>
            </a:fld>
            <a:endParaRPr lang="en-US"/>
          </a:p>
        </p:txBody>
      </p:sp>
      <p:sp>
        <p:nvSpPr>
          <p:cNvPr id="6" name="TextBox 5"/>
          <p:cNvSpPr txBox="1"/>
          <p:nvPr/>
        </p:nvSpPr>
        <p:spPr>
          <a:xfrm>
            <a:off x="5299444" y="1364843"/>
            <a:ext cx="2051221" cy="923330"/>
          </a:xfrm>
          <a:prstGeom prst="rect">
            <a:avLst/>
          </a:prstGeom>
          <a:solidFill>
            <a:srgbClr val="F4B183">
              <a:alpha val="50196"/>
            </a:srgbClr>
          </a:solidFill>
          <a:ln w="76200">
            <a:solidFill>
              <a:srgbClr val="FF0000"/>
            </a:solidFill>
          </a:ln>
        </p:spPr>
        <p:txBody>
          <a:bodyPr wrap="square" rtlCol="0">
            <a:spAutoFit/>
          </a:bodyPr>
          <a:lstStyle/>
          <a:p>
            <a:pPr algn="ctr"/>
            <a:r>
              <a:rPr lang="en-US" dirty="0"/>
              <a:t>Determination of sustainability - Modelling</a:t>
            </a:r>
          </a:p>
        </p:txBody>
      </p:sp>
      <p:sp>
        <p:nvSpPr>
          <p:cNvPr id="7" name="TextBox 6"/>
          <p:cNvSpPr txBox="1"/>
          <p:nvPr/>
        </p:nvSpPr>
        <p:spPr>
          <a:xfrm>
            <a:off x="1917358" y="3465075"/>
            <a:ext cx="2051221" cy="923330"/>
          </a:xfrm>
          <a:prstGeom prst="rect">
            <a:avLst/>
          </a:prstGeom>
          <a:solidFill>
            <a:srgbClr val="F4B183">
              <a:alpha val="50196"/>
            </a:srgbClr>
          </a:solidFill>
          <a:ln w="76200">
            <a:solidFill>
              <a:srgbClr val="FF0000"/>
            </a:solidFill>
          </a:ln>
        </p:spPr>
        <p:txBody>
          <a:bodyPr wrap="square" rtlCol="0">
            <a:spAutoFit/>
          </a:bodyPr>
          <a:lstStyle/>
          <a:p>
            <a:pPr algn="ctr"/>
            <a:r>
              <a:rPr lang="en-US" dirty="0"/>
              <a:t>Determination of sustainability - Monitoring</a:t>
            </a:r>
          </a:p>
        </p:txBody>
      </p:sp>
    </p:spTree>
    <p:extLst>
      <p:ext uri="{BB962C8B-B14F-4D97-AF65-F5344CB8AC3E}">
        <p14:creationId xmlns:p14="http://schemas.microsoft.com/office/powerpoint/2010/main" val="182349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a:extLst>
              <a:ext uri="{FF2B5EF4-FFF2-40B4-BE49-F238E27FC236}">
                <a16:creationId xmlns:a16="http://schemas.microsoft.com/office/drawing/2014/main" xmlns="" id="{E45E0D56-FE4D-5045-A714-15BC86BDF0BA}"/>
              </a:ext>
            </a:extLst>
          </p:cNvPr>
          <p:cNvSpPr/>
          <p:nvPr/>
        </p:nvSpPr>
        <p:spPr>
          <a:xfrm>
            <a:off x="1613542" y="1359400"/>
            <a:ext cx="2133726" cy="3528582"/>
          </a:xfrm>
          <a:prstGeom prst="rightArrow">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6" name="Oval 5">
            <a:extLst>
              <a:ext uri="{FF2B5EF4-FFF2-40B4-BE49-F238E27FC236}">
                <a16:creationId xmlns:a16="http://schemas.microsoft.com/office/drawing/2014/main" xmlns="" id="{8948353C-AA67-F84C-B990-6D85EC19801E}"/>
              </a:ext>
            </a:extLst>
          </p:cNvPr>
          <p:cNvSpPr/>
          <p:nvPr/>
        </p:nvSpPr>
        <p:spPr>
          <a:xfrm>
            <a:off x="575009" y="2403691"/>
            <a:ext cx="1440000" cy="1440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p:txBody>
      </p:sp>
      <p:sp>
        <p:nvSpPr>
          <p:cNvPr id="8" name="Right Arrow 7">
            <a:extLst>
              <a:ext uri="{FF2B5EF4-FFF2-40B4-BE49-F238E27FC236}">
                <a16:creationId xmlns:a16="http://schemas.microsoft.com/office/drawing/2014/main" xmlns="" id="{2513BFEE-78A7-C047-9870-222A31D9C9CB}"/>
              </a:ext>
            </a:extLst>
          </p:cNvPr>
          <p:cNvSpPr/>
          <p:nvPr/>
        </p:nvSpPr>
        <p:spPr>
          <a:xfrm>
            <a:off x="4797234" y="1361488"/>
            <a:ext cx="2133726" cy="3528582"/>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9" name="Oval 8">
            <a:extLst>
              <a:ext uri="{FF2B5EF4-FFF2-40B4-BE49-F238E27FC236}">
                <a16:creationId xmlns:a16="http://schemas.microsoft.com/office/drawing/2014/main" xmlns="" id="{D4BEC0B1-A4D1-5B43-AC78-ABEC36DA953F}"/>
              </a:ext>
            </a:extLst>
          </p:cNvPr>
          <p:cNvSpPr/>
          <p:nvPr/>
        </p:nvSpPr>
        <p:spPr>
          <a:xfrm>
            <a:off x="3758701" y="2405779"/>
            <a:ext cx="1440000" cy="1440000"/>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p:txBody>
      </p:sp>
      <p:sp>
        <p:nvSpPr>
          <p:cNvPr id="12" name="Right Arrow 11">
            <a:extLst>
              <a:ext uri="{FF2B5EF4-FFF2-40B4-BE49-F238E27FC236}">
                <a16:creationId xmlns:a16="http://schemas.microsoft.com/office/drawing/2014/main" xmlns="" id="{929E0AEC-7BB2-F14F-9A38-EAA4F37AE0BE}"/>
              </a:ext>
            </a:extLst>
          </p:cNvPr>
          <p:cNvSpPr/>
          <p:nvPr/>
        </p:nvSpPr>
        <p:spPr>
          <a:xfrm>
            <a:off x="7991364" y="1361488"/>
            <a:ext cx="2133726" cy="3528582"/>
          </a:xfrm>
          <a:prstGeom prst="rightArrow">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13" name="Oval 12">
            <a:extLst>
              <a:ext uri="{FF2B5EF4-FFF2-40B4-BE49-F238E27FC236}">
                <a16:creationId xmlns:a16="http://schemas.microsoft.com/office/drawing/2014/main" xmlns="" id="{D8DDAE65-01B9-7C40-AEDD-39480C53543D}"/>
              </a:ext>
            </a:extLst>
          </p:cNvPr>
          <p:cNvSpPr/>
          <p:nvPr/>
        </p:nvSpPr>
        <p:spPr>
          <a:xfrm>
            <a:off x="6952831" y="2405779"/>
            <a:ext cx="1440000" cy="1440000"/>
          </a:xfrm>
          <a:prstGeom prst="ellipse">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6">
                  <a:lumMod val="50000"/>
                </a:schemeClr>
              </a:solidFill>
            </a:endParaRPr>
          </a:p>
        </p:txBody>
      </p:sp>
      <p:sp>
        <p:nvSpPr>
          <p:cNvPr id="14" name="Oval 13">
            <a:extLst>
              <a:ext uri="{FF2B5EF4-FFF2-40B4-BE49-F238E27FC236}">
                <a16:creationId xmlns:a16="http://schemas.microsoft.com/office/drawing/2014/main" xmlns="" id="{0EF20449-9F2C-3C49-BD83-64A91C4F9D18}"/>
              </a:ext>
            </a:extLst>
          </p:cNvPr>
          <p:cNvSpPr/>
          <p:nvPr/>
        </p:nvSpPr>
        <p:spPr>
          <a:xfrm>
            <a:off x="10186627" y="2407867"/>
            <a:ext cx="1440000" cy="1440000"/>
          </a:xfrm>
          <a:prstGeom prst="ellipse">
            <a:avLst/>
          </a:prstGeom>
          <a:solidFill>
            <a:schemeClr val="accent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6">
                  <a:lumMod val="50000"/>
                </a:schemeClr>
              </a:solidFill>
            </a:endParaRPr>
          </a:p>
        </p:txBody>
      </p:sp>
      <p:sp>
        <p:nvSpPr>
          <p:cNvPr id="15" name="TextBox 14">
            <a:extLst>
              <a:ext uri="{FF2B5EF4-FFF2-40B4-BE49-F238E27FC236}">
                <a16:creationId xmlns:a16="http://schemas.microsoft.com/office/drawing/2014/main" xmlns="" id="{9A7D1BC3-A425-2D4A-BDA4-71713E122C00}"/>
              </a:ext>
            </a:extLst>
          </p:cNvPr>
          <p:cNvSpPr txBox="1"/>
          <p:nvPr/>
        </p:nvSpPr>
        <p:spPr>
          <a:xfrm>
            <a:off x="539519" y="2904103"/>
            <a:ext cx="1440000" cy="400110"/>
          </a:xfrm>
          <a:prstGeom prst="rect">
            <a:avLst/>
          </a:prstGeom>
          <a:noFill/>
        </p:spPr>
        <p:txBody>
          <a:bodyPr wrap="square" rtlCol="0">
            <a:spAutoFit/>
          </a:bodyPr>
          <a:lstStyle/>
          <a:p>
            <a:pPr algn="ctr"/>
            <a:r>
              <a:rPr lang="en-US" sz="2000" b="1" dirty="0">
                <a:solidFill>
                  <a:schemeClr val="accent6">
                    <a:lumMod val="50000"/>
                  </a:schemeClr>
                </a:solidFill>
              </a:rPr>
              <a:t>Inventory</a:t>
            </a:r>
          </a:p>
        </p:txBody>
      </p:sp>
      <p:sp>
        <p:nvSpPr>
          <p:cNvPr id="16" name="TextBox 15">
            <a:extLst>
              <a:ext uri="{FF2B5EF4-FFF2-40B4-BE49-F238E27FC236}">
                <a16:creationId xmlns:a16="http://schemas.microsoft.com/office/drawing/2014/main" xmlns="" id="{48244E12-C616-0348-9A78-F5F812CBA9E7}"/>
              </a:ext>
            </a:extLst>
          </p:cNvPr>
          <p:cNvSpPr txBox="1"/>
          <p:nvPr/>
        </p:nvSpPr>
        <p:spPr>
          <a:xfrm>
            <a:off x="7096633" y="2601485"/>
            <a:ext cx="1227551" cy="1015663"/>
          </a:xfrm>
          <a:prstGeom prst="rect">
            <a:avLst/>
          </a:prstGeom>
          <a:noFill/>
        </p:spPr>
        <p:txBody>
          <a:bodyPr wrap="square" rtlCol="0">
            <a:spAutoFit/>
          </a:bodyPr>
          <a:lstStyle/>
          <a:p>
            <a:pPr algn="ctr"/>
            <a:r>
              <a:rPr lang="en-US" sz="2000" b="1" dirty="0">
                <a:solidFill>
                  <a:schemeClr val="accent4">
                    <a:lumMod val="50000"/>
                  </a:schemeClr>
                </a:solidFill>
              </a:rPr>
              <a:t>Solve</a:t>
            </a:r>
            <a:br>
              <a:rPr lang="en-US" sz="2000" b="1" dirty="0">
                <a:solidFill>
                  <a:schemeClr val="accent4">
                    <a:lumMod val="50000"/>
                  </a:schemeClr>
                </a:solidFill>
              </a:rPr>
            </a:br>
            <a:r>
              <a:rPr lang="en-US" sz="2000" b="1" dirty="0">
                <a:solidFill>
                  <a:schemeClr val="accent4">
                    <a:lumMod val="50000"/>
                  </a:schemeClr>
                </a:solidFill>
              </a:rPr>
              <a:t>Strategic Plan</a:t>
            </a:r>
          </a:p>
        </p:txBody>
      </p:sp>
      <p:sp>
        <p:nvSpPr>
          <p:cNvPr id="17" name="TextBox 16">
            <a:extLst>
              <a:ext uri="{FF2B5EF4-FFF2-40B4-BE49-F238E27FC236}">
                <a16:creationId xmlns:a16="http://schemas.microsoft.com/office/drawing/2014/main" xmlns="" id="{F9CD58A4-C079-F244-A587-A48C7EE9D5DA}"/>
              </a:ext>
            </a:extLst>
          </p:cNvPr>
          <p:cNvSpPr txBox="1"/>
          <p:nvPr/>
        </p:nvSpPr>
        <p:spPr>
          <a:xfrm>
            <a:off x="10186627" y="2904103"/>
            <a:ext cx="1440000" cy="400110"/>
          </a:xfrm>
          <a:prstGeom prst="rect">
            <a:avLst/>
          </a:prstGeom>
          <a:noFill/>
        </p:spPr>
        <p:txBody>
          <a:bodyPr wrap="square" rtlCol="0">
            <a:spAutoFit/>
          </a:bodyPr>
          <a:lstStyle/>
          <a:p>
            <a:pPr algn="ctr"/>
            <a:r>
              <a:rPr lang="en-US" sz="2000" b="1" dirty="0">
                <a:solidFill>
                  <a:schemeClr val="accent2">
                    <a:lumMod val="50000"/>
                  </a:schemeClr>
                </a:solidFill>
              </a:rPr>
              <a:t>Operations</a:t>
            </a:r>
          </a:p>
        </p:txBody>
      </p:sp>
      <p:sp>
        <p:nvSpPr>
          <p:cNvPr id="18" name="TextBox 17">
            <a:extLst>
              <a:ext uri="{FF2B5EF4-FFF2-40B4-BE49-F238E27FC236}">
                <a16:creationId xmlns:a16="http://schemas.microsoft.com/office/drawing/2014/main" xmlns="" id="{C493448D-A0FB-C34E-A308-DD2E6FCC957F}"/>
              </a:ext>
            </a:extLst>
          </p:cNvPr>
          <p:cNvSpPr txBox="1"/>
          <p:nvPr/>
        </p:nvSpPr>
        <p:spPr>
          <a:xfrm>
            <a:off x="3770732" y="2904103"/>
            <a:ext cx="1440000" cy="400110"/>
          </a:xfrm>
          <a:prstGeom prst="rect">
            <a:avLst/>
          </a:prstGeom>
          <a:noFill/>
        </p:spPr>
        <p:txBody>
          <a:bodyPr wrap="square" rtlCol="0">
            <a:spAutoFit/>
          </a:bodyPr>
          <a:lstStyle/>
          <a:p>
            <a:pPr algn="ctr"/>
            <a:r>
              <a:rPr lang="en-US" sz="2000" b="1" dirty="0">
                <a:solidFill>
                  <a:schemeClr val="accent5">
                    <a:lumMod val="50000"/>
                  </a:schemeClr>
                </a:solidFill>
              </a:rPr>
              <a:t>MIST</a:t>
            </a:r>
          </a:p>
        </p:txBody>
      </p:sp>
      <p:sp>
        <p:nvSpPr>
          <p:cNvPr id="21" name="TextBox 20">
            <a:extLst>
              <a:ext uri="{FF2B5EF4-FFF2-40B4-BE49-F238E27FC236}">
                <a16:creationId xmlns:a16="http://schemas.microsoft.com/office/drawing/2014/main" xmlns="" id="{9ABEA0D7-0703-114B-A736-7ECCBDF377CE}"/>
              </a:ext>
            </a:extLst>
          </p:cNvPr>
          <p:cNvSpPr txBox="1"/>
          <p:nvPr/>
        </p:nvSpPr>
        <p:spPr>
          <a:xfrm>
            <a:off x="1917416" y="2394652"/>
            <a:ext cx="1628978" cy="1477328"/>
          </a:xfrm>
          <a:prstGeom prst="rect">
            <a:avLst/>
          </a:prstGeom>
          <a:noFill/>
        </p:spPr>
        <p:txBody>
          <a:bodyPr wrap="square" rtlCol="0">
            <a:spAutoFit/>
          </a:bodyPr>
          <a:lstStyle/>
          <a:p>
            <a:pPr marL="136525" indent="-136525">
              <a:buFont typeface="Arial" panose="020B0604020202020204" pitchFamily="34" charset="0"/>
              <a:buChar char="•"/>
            </a:pPr>
            <a:r>
              <a:rPr lang="en-US" b="1" dirty="0">
                <a:solidFill>
                  <a:schemeClr val="accent6">
                    <a:lumMod val="50000"/>
                  </a:schemeClr>
                </a:solidFill>
              </a:rPr>
              <a:t>Photo Interp.</a:t>
            </a:r>
          </a:p>
          <a:p>
            <a:pPr marL="136525" indent="-136525">
              <a:buFont typeface="Arial" panose="020B0604020202020204" pitchFamily="34" charset="0"/>
              <a:buChar char="•"/>
            </a:pPr>
            <a:r>
              <a:rPr lang="en-US" b="1" dirty="0">
                <a:solidFill>
                  <a:schemeClr val="accent6">
                    <a:lumMod val="50000"/>
                  </a:schemeClr>
                </a:solidFill>
              </a:rPr>
              <a:t>Stands; spp., age, </a:t>
            </a:r>
            <a:r>
              <a:rPr lang="en-US" b="1" dirty="0" err="1">
                <a:solidFill>
                  <a:schemeClr val="accent6">
                    <a:lumMod val="50000"/>
                  </a:schemeClr>
                </a:solidFill>
              </a:rPr>
              <a:t>ht</a:t>
            </a:r>
            <a:r>
              <a:rPr lang="en-US" b="1" dirty="0">
                <a:solidFill>
                  <a:schemeClr val="accent6">
                    <a:lumMod val="50000"/>
                  </a:schemeClr>
                </a:solidFill>
              </a:rPr>
              <a:t>, stocking, ecosite</a:t>
            </a:r>
          </a:p>
        </p:txBody>
      </p:sp>
      <p:sp>
        <p:nvSpPr>
          <p:cNvPr id="22" name="TextBox 21">
            <a:extLst>
              <a:ext uri="{FF2B5EF4-FFF2-40B4-BE49-F238E27FC236}">
                <a16:creationId xmlns:a16="http://schemas.microsoft.com/office/drawing/2014/main" xmlns="" id="{7145D3B7-E702-754D-A2DA-D4CA9421D7F9}"/>
              </a:ext>
            </a:extLst>
          </p:cNvPr>
          <p:cNvSpPr txBox="1"/>
          <p:nvPr/>
        </p:nvSpPr>
        <p:spPr>
          <a:xfrm>
            <a:off x="5238768" y="2595068"/>
            <a:ext cx="1628978" cy="923330"/>
          </a:xfrm>
          <a:prstGeom prst="rect">
            <a:avLst/>
          </a:prstGeom>
          <a:noFill/>
        </p:spPr>
        <p:txBody>
          <a:bodyPr wrap="square" rtlCol="0">
            <a:spAutoFit/>
          </a:bodyPr>
          <a:lstStyle/>
          <a:p>
            <a:pPr marL="136525" indent="-136525">
              <a:buFont typeface="Arial" panose="020B0604020202020204" pitchFamily="34" charset="0"/>
              <a:buChar char="•"/>
            </a:pPr>
            <a:r>
              <a:rPr lang="en-US" b="1" dirty="0">
                <a:solidFill>
                  <a:schemeClr val="accent5">
                    <a:lumMod val="50000"/>
                  </a:schemeClr>
                </a:solidFill>
              </a:rPr>
              <a:t>Stand vol.</a:t>
            </a:r>
          </a:p>
          <a:p>
            <a:pPr marL="136525" indent="-136525">
              <a:buFont typeface="Arial" panose="020B0604020202020204" pitchFamily="34" charset="0"/>
              <a:buChar char="•"/>
            </a:pPr>
            <a:r>
              <a:rPr lang="en-US" b="1" dirty="0">
                <a:solidFill>
                  <a:schemeClr val="accent5">
                    <a:lumMod val="50000"/>
                  </a:schemeClr>
                </a:solidFill>
              </a:rPr>
              <a:t>Forecast stratum G&amp;Y</a:t>
            </a:r>
          </a:p>
        </p:txBody>
      </p:sp>
      <p:sp>
        <p:nvSpPr>
          <p:cNvPr id="23" name="TextBox 22">
            <a:extLst>
              <a:ext uri="{FF2B5EF4-FFF2-40B4-BE49-F238E27FC236}">
                <a16:creationId xmlns:a16="http://schemas.microsoft.com/office/drawing/2014/main" xmlns="" id="{97A198E6-F5A2-5C43-9749-33C04F43FB80}"/>
              </a:ext>
            </a:extLst>
          </p:cNvPr>
          <p:cNvSpPr txBox="1"/>
          <p:nvPr/>
        </p:nvSpPr>
        <p:spPr>
          <a:xfrm>
            <a:off x="8385721" y="2357385"/>
            <a:ext cx="1628978" cy="1477328"/>
          </a:xfrm>
          <a:prstGeom prst="rect">
            <a:avLst/>
          </a:prstGeom>
          <a:noFill/>
        </p:spPr>
        <p:txBody>
          <a:bodyPr wrap="square" rtlCol="0">
            <a:spAutoFit/>
          </a:bodyPr>
          <a:lstStyle/>
          <a:p>
            <a:pPr marL="136525" indent="-136525">
              <a:buFont typeface="Arial" panose="020B0604020202020204" pitchFamily="34" charset="0"/>
              <a:buChar char="•"/>
            </a:pPr>
            <a:r>
              <a:rPr lang="en-US" b="1" dirty="0">
                <a:solidFill>
                  <a:schemeClr val="accent4">
                    <a:lumMod val="50000"/>
                  </a:schemeClr>
                </a:solidFill>
              </a:rPr>
              <a:t>SFMM;</a:t>
            </a:r>
          </a:p>
          <a:p>
            <a:pPr marL="136525" indent="-136525">
              <a:buFont typeface="Arial" panose="020B0604020202020204" pitchFamily="34" charset="0"/>
              <a:buChar char="•"/>
            </a:pPr>
            <a:r>
              <a:rPr lang="en-US" b="1" dirty="0" err="1">
                <a:solidFill>
                  <a:schemeClr val="accent4">
                    <a:lumMod val="50000"/>
                  </a:schemeClr>
                </a:solidFill>
              </a:rPr>
              <a:t>Aspatial</a:t>
            </a:r>
            <a:r>
              <a:rPr lang="en-US" b="1" dirty="0">
                <a:solidFill>
                  <a:schemeClr val="accent4">
                    <a:lumMod val="50000"/>
                  </a:schemeClr>
                </a:solidFill>
              </a:rPr>
              <a:t>;</a:t>
            </a:r>
          </a:p>
          <a:p>
            <a:pPr marL="136525" indent="-136525">
              <a:buFont typeface="Arial" panose="020B0604020202020204" pitchFamily="34" charset="0"/>
              <a:buChar char="•"/>
            </a:pPr>
            <a:r>
              <a:rPr lang="en-US" b="1" dirty="0">
                <a:solidFill>
                  <a:schemeClr val="accent4">
                    <a:lumMod val="50000"/>
                  </a:schemeClr>
                </a:solidFill>
              </a:rPr>
              <a:t>Coarse detail, if any.</a:t>
            </a:r>
          </a:p>
          <a:p>
            <a:pPr marL="136525" indent="-136525">
              <a:buFont typeface="Arial" panose="020B0604020202020204" pitchFamily="34" charset="0"/>
              <a:buChar char="•"/>
            </a:pPr>
            <a:r>
              <a:rPr lang="en-US" b="1" dirty="0">
                <a:solidFill>
                  <a:schemeClr val="accent4">
                    <a:lumMod val="50000"/>
                  </a:schemeClr>
                </a:solidFill>
              </a:rPr>
              <a:t>Other values</a:t>
            </a:r>
          </a:p>
        </p:txBody>
      </p:sp>
      <p:sp>
        <p:nvSpPr>
          <p:cNvPr id="2" name="Title 1"/>
          <p:cNvSpPr>
            <a:spLocks noGrp="1"/>
          </p:cNvSpPr>
          <p:nvPr>
            <p:ph type="title"/>
          </p:nvPr>
        </p:nvSpPr>
        <p:spPr/>
        <p:txBody>
          <a:bodyPr/>
          <a:lstStyle/>
          <a:p>
            <a:r>
              <a:rPr lang="en-US" i="1" strike="sngStrike" dirty="0">
                <a:solidFill>
                  <a:schemeClr val="tx1">
                    <a:lumMod val="65000"/>
                    <a:lumOff val="35000"/>
                  </a:schemeClr>
                </a:solidFill>
                <a:latin typeface="+mn-lt"/>
              </a:rPr>
              <a:t>Current</a:t>
            </a:r>
            <a:r>
              <a:rPr lang="en-US" i="1" dirty="0">
                <a:solidFill>
                  <a:schemeClr val="tx1">
                    <a:lumMod val="65000"/>
                    <a:lumOff val="35000"/>
                  </a:schemeClr>
                </a:solidFill>
                <a:latin typeface="+mn-lt"/>
              </a:rPr>
              <a:t> Past state (~20-year cycle)</a:t>
            </a:r>
          </a:p>
        </p:txBody>
      </p:sp>
      <p:sp>
        <p:nvSpPr>
          <p:cNvPr id="10" name="Slide Number Placeholder 9"/>
          <p:cNvSpPr>
            <a:spLocks noGrp="1"/>
          </p:cNvSpPr>
          <p:nvPr>
            <p:ph type="sldNum" sz="quarter" idx="12"/>
          </p:nvPr>
        </p:nvSpPr>
        <p:spPr/>
        <p:txBody>
          <a:bodyPr/>
          <a:lstStyle/>
          <a:p>
            <a:fld id="{60D84F11-05DE-46DD-B96E-2F7D30FC7F31}" type="slidenum">
              <a:rPr lang="en-US" smtClean="0"/>
              <a:t>8</a:t>
            </a:fld>
            <a:endParaRPr lang="en-US"/>
          </a:p>
        </p:txBody>
      </p:sp>
    </p:spTree>
    <p:extLst>
      <p:ext uri="{BB962C8B-B14F-4D97-AF65-F5344CB8AC3E}">
        <p14:creationId xmlns:p14="http://schemas.microsoft.com/office/powerpoint/2010/main" val="211784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a:extLst>
              <a:ext uri="{FF2B5EF4-FFF2-40B4-BE49-F238E27FC236}">
                <a16:creationId xmlns:a16="http://schemas.microsoft.com/office/drawing/2014/main" xmlns="" id="{E45E0D56-FE4D-5045-A714-15BC86BDF0BA}"/>
              </a:ext>
            </a:extLst>
          </p:cNvPr>
          <p:cNvSpPr/>
          <p:nvPr/>
        </p:nvSpPr>
        <p:spPr>
          <a:xfrm>
            <a:off x="1613542" y="1331690"/>
            <a:ext cx="2133726" cy="3528582"/>
          </a:xfrm>
          <a:prstGeom prst="rightArrow">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6" name="Oval 5">
            <a:extLst>
              <a:ext uri="{FF2B5EF4-FFF2-40B4-BE49-F238E27FC236}">
                <a16:creationId xmlns:a16="http://schemas.microsoft.com/office/drawing/2014/main" xmlns="" id="{8948353C-AA67-F84C-B990-6D85EC19801E}"/>
              </a:ext>
            </a:extLst>
          </p:cNvPr>
          <p:cNvSpPr/>
          <p:nvPr/>
        </p:nvSpPr>
        <p:spPr>
          <a:xfrm>
            <a:off x="575009" y="2375981"/>
            <a:ext cx="1440000" cy="1440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p:txBody>
      </p:sp>
      <p:sp>
        <p:nvSpPr>
          <p:cNvPr id="8" name="Right Arrow 7">
            <a:extLst>
              <a:ext uri="{FF2B5EF4-FFF2-40B4-BE49-F238E27FC236}">
                <a16:creationId xmlns:a16="http://schemas.microsoft.com/office/drawing/2014/main" xmlns="" id="{2513BFEE-78A7-C047-9870-222A31D9C9CB}"/>
              </a:ext>
            </a:extLst>
          </p:cNvPr>
          <p:cNvSpPr/>
          <p:nvPr/>
        </p:nvSpPr>
        <p:spPr>
          <a:xfrm>
            <a:off x="4797234" y="1333778"/>
            <a:ext cx="2133726" cy="3528582"/>
          </a:xfrm>
          <a:prstGeom prst="rightArrow">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9" name="Oval 8">
            <a:extLst>
              <a:ext uri="{FF2B5EF4-FFF2-40B4-BE49-F238E27FC236}">
                <a16:creationId xmlns:a16="http://schemas.microsoft.com/office/drawing/2014/main" xmlns="" id="{D4BEC0B1-A4D1-5B43-AC78-ABEC36DA953F}"/>
              </a:ext>
            </a:extLst>
          </p:cNvPr>
          <p:cNvSpPr/>
          <p:nvPr/>
        </p:nvSpPr>
        <p:spPr>
          <a:xfrm>
            <a:off x="3758701" y="2378069"/>
            <a:ext cx="1440000" cy="1440000"/>
          </a:xfrm>
          <a:prstGeom prst="ellipse">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accent6">
                  <a:lumMod val="50000"/>
                </a:schemeClr>
              </a:solidFill>
            </a:endParaRPr>
          </a:p>
        </p:txBody>
      </p:sp>
      <p:sp>
        <p:nvSpPr>
          <p:cNvPr id="12" name="Right Arrow 11">
            <a:extLst>
              <a:ext uri="{FF2B5EF4-FFF2-40B4-BE49-F238E27FC236}">
                <a16:creationId xmlns:a16="http://schemas.microsoft.com/office/drawing/2014/main" xmlns="" id="{929E0AEC-7BB2-F14F-9A38-EAA4F37AE0BE}"/>
              </a:ext>
            </a:extLst>
          </p:cNvPr>
          <p:cNvSpPr/>
          <p:nvPr/>
        </p:nvSpPr>
        <p:spPr>
          <a:xfrm>
            <a:off x="7991364" y="1333778"/>
            <a:ext cx="2133726" cy="3528582"/>
          </a:xfrm>
          <a:prstGeom prst="rightArrow">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dirty="0">
              <a:solidFill>
                <a:schemeClr val="accent6">
                  <a:lumMod val="50000"/>
                </a:schemeClr>
              </a:solidFill>
            </a:endParaRPr>
          </a:p>
        </p:txBody>
      </p:sp>
      <p:sp>
        <p:nvSpPr>
          <p:cNvPr id="13" name="Oval 12">
            <a:extLst>
              <a:ext uri="{FF2B5EF4-FFF2-40B4-BE49-F238E27FC236}">
                <a16:creationId xmlns:a16="http://schemas.microsoft.com/office/drawing/2014/main" xmlns="" id="{D8DDAE65-01B9-7C40-AEDD-39480C53543D}"/>
              </a:ext>
            </a:extLst>
          </p:cNvPr>
          <p:cNvSpPr/>
          <p:nvPr/>
        </p:nvSpPr>
        <p:spPr>
          <a:xfrm>
            <a:off x="6952831" y="2378069"/>
            <a:ext cx="1440000" cy="1440000"/>
          </a:xfrm>
          <a:prstGeom prst="ellipse">
            <a:avLst/>
          </a:prstGeom>
          <a:solidFill>
            <a:schemeClr val="accent4">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accent6">
                  <a:lumMod val="50000"/>
                </a:schemeClr>
              </a:solidFill>
            </a:endParaRPr>
          </a:p>
        </p:txBody>
      </p:sp>
      <p:sp>
        <p:nvSpPr>
          <p:cNvPr id="14" name="Oval 13">
            <a:extLst>
              <a:ext uri="{FF2B5EF4-FFF2-40B4-BE49-F238E27FC236}">
                <a16:creationId xmlns:a16="http://schemas.microsoft.com/office/drawing/2014/main" xmlns="" id="{0EF20449-9F2C-3C49-BD83-64A91C4F9D18}"/>
              </a:ext>
            </a:extLst>
          </p:cNvPr>
          <p:cNvSpPr/>
          <p:nvPr/>
        </p:nvSpPr>
        <p:spPr>
          <a:xfrm>
            <a:off x="10186627" y="2380157"/>
            <a:ext cx="1440000" cy="1440000"/>
          </a:xfrm>
          <a:prstGeom prst="ellipse">
            <a:avLst/>
          </a:prstGeom>
          <a:solidFill>
            <a:schemeClr val="accent2">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accent6">
                  <a:lumMod val="50000"/>
                </a:schemeClr>
              </a:solidFill>
            </a:endParaRPr>
          </a:p>
        </p:txBody>
      </p:sp>
      <p:sp>
        <p:nvSpPr>
          <p:cNvPr id="15" name="TextBox 14">
            <a:extLst>
              <a:ext uri="{FF2B5EF4-FFF2-40B4-BE49-F238E27FC236}">
                <a16:creationId xmlns:a16="http://schemas.microsoft.com/office/drawing/2014/main" xmlns="" id="{9A7D1BC3-A425-2D4A-BDA4-71713E122C00}"/>
              </a:ext>
            </a:extLst>
          </p:cNvPr>
          <p:cNvSpPr txBox="1"/>
          <p:nvPr/>
        </p:nvSpPr>
        <p:spPr>
          <a:xfrm>
            <a:off x="539519" y="2876393"/>
            <a:ext cx="1440000" cy="400110"/>
          </a:xfrm>
          <a:prstGeom prst="rect">
            <a:avLst/>
          </a:prstGeom>
          <a:noFill/>
        </p:spPr>
        <p:txBody>
          <a:bodyPr wrap="square" rtlCol="0">
            <a:spAutoFit/>
          </a:bodyPr>
          <a:lstStyle/>
          <a:p>
            <a:pPr algn="ctr"/>
            <a:r>
              <a:rPr lang="en-US" sz="2000" b="1" dirty="0">
                <a:solidFill>
                  <a:schemeClr val="accent6">
                    <a:lumMod val="50000"/>
                  </a:schemeClr>
                </a:solidFill>
              </a:rPr>
              <a:t>Inventory</a:t>
            </a:r>
          </a:p>
        </p:txBody>
      </p:sp>
      <p:sp>
        <p:nvSpPr>
          <p:cNvPr id="16" name="TextBox 15">
            <a:extLst>
              <a:ext uri="{FF2B5EF4-FFF2-40B4-BE49-F238E27FC236}">
                <a16:creationId xmlns:a16="http://schemas.microsoft.com/office/drawing/2014/main" xmlns="" id="{48244E12-C616-0348-9A78-F5F812CBA9E7}"/>
              </a:ext>
            </a:extLst>
          </p:cNvPr>
          <p:cNvSpPr txBox="1"/>
          <p:nvPr/>
        </p:nvSpPr>
        <p:spPr>
          <a:xfrm>
            <a:off x="7030559" y="2876393"/>
            <a:ext cx="1227551" cy="400110"/>
          </a:xfrm>
          <a:prstGeom prst="rect">
            <a:avLst/>
          </a:prstGeom>
          <a:noFill/>
        </p:spPr>
        <p:txBody>
          <a:bodyPr wrap="square" rtlCol="0">
            <a:spAutoFit/>
          </a:bodyPr>
          <a:lstStyle/>
          <a:p>
            <a:pPr algn="ctr"/>
            <a:r>
              <a:rPr lang="en-US" sz="2000" b="1" dirty="0">
                <a:solidFill>
                  <a:schemeClr val="accent4">
                    <a:lumMod val="50000"/>
                  </a:schemeClr>
                </a:solidFill>
              </a:rPr>
              <a:t>SFMM</a:t>
            </a:r>
          </a:p>
        </p:txBody>
      </p:sp>
      <p:sp>
        <p:nvSpPr>
          <p:cNvPr id="17" name="TextBox 16">
            <a:extLst>
              <a:ext uri="{FF2B5EF4-FFF2-40B4-BE49-F238E27FC236}">
                <a16:creationId xmlns:a16="http://schemas.microsoft.com/office/drawing/2014/main" xmlns="" id="{F9CD58A4-C079-F244-A587-A48C7EE9D5DA}"/>
              </a:ext>
            </a:extLst>
          </p:cNvPr>
          <p:cNvSpPr txBox="1"/>
          <p:nvPr/>
        </p:nvSpPr>
        <p:spPr>
          <a:xfrm>
            <a:off x="10186627" y="2876393"/>
            <a:ext cx="1440000" cy="400110"/>
          </a:xfrm>
          <a:prstGeom prst="rect">
            <a:avLst/>
          </a:prstGeom>
          <a:noFill/>
        </p:spPr>
        <p:txBody>
          <a:bodyPr wrap="square" rtlCol="0">
            <a:spAutoFit/>
          </a:bodyPr>
          <a:lstStyle/>
          <a:p>
            <a:pPr algn="ctr"/>
            <a:r>
              <a:rPr lang="en-US" sz="2000" b="1" dirty="0">
                <a:solidFill>
                  <a:schemeClr val="accent2">
                    <a:lumMod val="50000"/>
                  </a:schemeClr>
                </a:solidFill>
              </a:rPr>
              <a:t>Operations</a:t>
            </a:r>
          </a:p>
        </p:txBody>
      </p:sp>
      <p:sp>
        <p:nvSpPr>
          <p:cNvPr id="18" name="TextBox 17">
            <a:extLst>
              <a:ext uri="{FF2B5EF4-FFF2-40B4-BE49-F238E27FC236}">
                <a16:creationId xmlns:a16="http://schemas.microsoft.com/office/drawing/2014/main" xmlns="" id="{C493448D-A0FB-C34E-A308-DD2E6FCC957F}"/>
              </a:ext>
            </a:extLst>
          </p:cNvPr>
          <p:cNvSpPr txBox="1"/>
          <p:nvPr/>
        </p:nvSpPr>
        <p:spPr>
          <a:xfrm>
            <a:off x="3770732" y="2876393"/>
            <a:ext cx="1440000" cy="400110"/>
          </a:xfrm>
          <a:prstGeom prst="rect">
            <a:avLst/>
          </a:prstGeom>
          <a:noFill/>
        </p:spPr>
        <p:txBody>
          <a:bodyPr wrap="square" rtlCol="0">
            <a:spAutoFit/>
          </a:bodyPr>
          <a:lstStyle/>
          <a:p>
            <a:pPr algn="ctr"/>
            <a:r>
              <a:rPr lang="en-US" sz="2000" b="1" dirty="0">
                <a:solidFill>
                  <a:schemeClr val="accent5">
                    <a:lumMod val="50000"/>
                  </a:schemeClr>
                </a:solidFill>
              </a:rPr>
              <a:t>MIST</a:t>
            </a:r>
          </a:p>
        </p:txBody>
      </p:sp>
      <p:sp>
        <p:nvSpPr>
          <p:cNvPr id="21" name="TextBox 20">
            <a:extLst>
              <a:ext uri="{FF2B5EF4-FFF2-40B4-BE49-F238E27FC236}">
                <a16:creationId xmlns:a16="http://schemas.microsoft.com/office/drawing/2014/main" xmlns="" id="{9ABEA0D7-0703-114B-A736-7ECCBDF377CE}"/>
              </a:ext>
            </a:extLst>
          </p:cNvPr>
          <p:cNvSpPr txBox="1"/>
          <p:nvPr/>
        </p:nvSpPr>
        <p:spPr>
          <a:xfrm>
            <a:off x="2072949" y="2521358"/>
            <a:ext cx="1199402" cy="1246329"/>
          </a:xfrm>
          <a:prstGeom prst="rect">
            <a:avLst/>
          </a:prstGeom>
          <a:solidFill>
            <a:schemeClr val="accent6">
              <a:lumMod val="20000"/>
              <a:lumOff val="80000"/>
            </a:schemeClr>
          </a:solidFill>
        </p:spPr>
        <p:txBody>
          <a:bodyPr wrap="square" rtlCol="0">
            <a:spAutoFit/>
          </a:bodyPr>
          <a:lstStyle/>
          <a:p>
            <a:pPr marL="136525" indent="-136525">
              <a:buFont typeface="Arial" panose="020B0604020202020204" pitchFamily="34" charset="0"/>
              <a:buChar char="•"/>
            </a:pPr>
            <a:r>
              <a:rPr lang="en-US" b="1" dirty="0">
                <a:solidFill>
                  <a:srgbClr val="C00000"/>
                </a:solidFill>
              </a:rPr>
              <a:t>Stocking</a:t>
            </a:r>
          </a:p>
          <a:p>
            <a:pPr marL="136525" indent="-136525">
              <a:buFont typeface="Arial" panose="020B0604020202020204" pitchFamily="34" charset="0"/>
              <a:buChar char="•"/>
            </a:pPr>
            <a:r>
              <a:rPr lang="en-US" b="1" dirty="0" err="1">
                <a:solidFill>
                  <a:srgbClr val="C00000"/>
                </a:solidFill>
              </a:rPr>
              <a:t>Ecosite</a:t>
            </a:r>
            <a:endParaRPr lang="en-US" b="1" dirty="0">
              <a:solidFill>
                <a:srgbClr val="C00000"/>
              </a:solidFill>
            </a:endParaRPr>
          </a:p>
          <a:p>
            <a:pPr marL="136525" indent="-136525">
              <a:buFont typeface="Arial" panose="020B0604020202020204" pitchFamily="34" charset="0"/>
              <a:buChar char="•"/>
            </a:pPr>
            <a:r>
              <a:rPr lang="en-US" b="1" dirty="0">
                <a:solidFill>
                  <a:srgbClr val="C00000"/>
                </a:solidFill>
              </a:rPr>
              <a:t>site class</a:t>
            </a:r>
          </a:p>
          <a:p>
            <a:pPr marL="136525" indent="-136525">
              <a:buFont typeface="Arial" panose="020B0604020202020204" pitchFamily="34" charset="0"/>
              <a:buChar char="•"/>
            </a:pPr>
            <a:r>
              <a:rPr lang="en-US" b="1" dirty="0">
                <a:solidFill>
                  <a:srgbClr val="C00000"/>
                </a:solidFill>
              </a:rPr>
              <a:t> FU</a:t>
            </a:r>
          </a:p>
        </p:txBody>
      </p:sp>
      <p:sp>
        <p:nvSpPr>
          <p:cNvPr id="22" name="TextBox 21">
            <a:extLst>
              <a:ext uri="{FF2B5EF4-FFF2-40B4-BE49-F238E27FC236}">
                <a16:creationId xmlns:a16="http://schemas.microsoft.com/office/drawing/2014/main" xmlns="" id="{7145D3B7-E702-754D-A2DA-D4CA9421D7F9}"/>
              </a:ext>
            </a:extLst>
          </p:cNvPr>
          <p:cNvSpPr txBox="1"/>
          <p:nvPr/>
        </p:nvSpPr>
        <p:spPr>
          <a:xfrm>
            <a:off x="5238768" y="2567358"/>
            <a:ext cx="1628978" cy="1200329"/>
          </a:xfrm>
          <a:prstGeom prst="rect">
            <a:avLst/>
          </a:prstGeom>
          <a:noFill/>
        </p:spPr>
        <p:txBody>
          <a:bodyPr wrap="square" rtlCol="0">
            <a:spAutoFit/>
          </a:bodyPr>
          <a:lstStyle/>
          <a:p>
            <a:pPr marL="136525" indent="-136525">
              <a:buFont typeface="Arial" panose="020B0604020202020204" pitchFamily="34" charset="0"/>
              <a:buChar char="•"/>
            </a:pPr>
            <a:r>
              <a:rPr lang="en-US" b="1" dirty="0">
                <a:solidFill>
                  <a:srgbClr val="C00000"/>
                </a:solidFill>
              </a:rPr>
              <a:t>Volume</a:t>
            </a:r>
          </a:p>
          <a:p>
            <a:pPr marL="136525" indent="-136525">
              <a:buFont typeface="Arial" panose="020B0604020202020204" pitchFamily="34" charset="0"/>
              <a:buChar char="•"/>
            </a:pPr>
            <a:r>
              <a:rPr lang="en-US" b="1" dirty="0">
                <a:solidFill>
                  <a:srgbClr val="C00000"/>
                </a:solidFill>
              </a:rPr>
              <a:t>Forecast stratum G&amp;Y</a:t>
            </a:r>
          </a:p>
          <a:p>
            <a:pPr marL="136525" indent="-136525">
              <a:buFont typeface="Arial" panose="020B0604020202020204" pitchFamily="34" charset="0"/>
              <a:buChar char="•"/>
            </a:pPr>
            <a:r>
              <a:rPr lang="en-US" b="1" dirty="0">
                <a:solidFill>
                  <a:srgbClr val="C00000"/>
                </a:solidFill>
              </a:rPr>
              <a:t>Succession</a:t>
            </a:r>
          </a:p>
        </p:txBody>
      </p:sp>
      <p:sp>
        <p:nvSpPr>
          <p:cNvPr id="23" name="TextBox 22">
            <a:extLst>
              <a:ext uri="{FF2B5EF4-FFF2-40B4-BE49-F238E27FC236}">
                <a16:creationId xmlns:a16="http://schemas.microsoft.com/office/drawing/2014/main" xmlns="" id="{97A198E6-F5A2-5C43-9749-33C04F43FB80}"/>
              </a:ext>
            </a:extLst>
          </p:cNvPr>
          <p:cNvSpPr txBox="1"/>
          <p:nvPr/>
        </p:nvSpPr>
        <p:spPr>
          <a:xfrm>
            <a:off x="8385721" y="2468223"/>
            <a:ext cx="1628978" cy="369332"/>
          </a:xfrm>
          <a:prstGeom prst="rect">
            <a:avLst/>
          </a:prstGeom>
          <a:noFill/>
        </p:spPr>
        <p:txBody>
          <a:bodyPr wrap="square" rtlCol="0">
            <a:spAutoFit/>
          </a:bodyPr>
          <a:lstStyle/>
          <a:p>
            <a:r>
              <a:rPr lang="en-US" b="1" dirty="0">
                <a:solidFill>
                  <a:schemeClr val="accent4">
                    <a:lumMod val="50000"/>
                  </a:schemeClr>
                </a:solidFill>
              </a:rPr>
              <a:t> </a:t>
            </a:r>
          </a:p>
        </p:txBody>
      </p:sp>
      <p:sp>
        <p:nvSpPr>
          <p:cNvPr id="2" name="Title 1"/>
          <p:cNvSpPr>
            <a:spLocks noGrp="1"/>
          </p:cNvSpPr>
          <p:nvPr>
            <p:ph type="title"/>
          </p:nvPr>
        </p:nvSpPr>
        <p:spPr/>
        <p:txBody>
          <a:bodyPr/>
          <a:lstStyle/>
          <a:p>
            <a:r>
              <a:rPr lang="en-US" i="1" dirty="0">
                <a:solidFill>
                  <a:schemeClr val="tx1">
                    <a:lumMod val="65000"/>
                    <a:lumOff val="35000"/>
                  </a:schemeClr>
                </a:solidFill>
                <a:latin typeface="+mn-lt"/>
              </a:rPr>
              <a:t>G&amp;Y components in the planning process</a:t>
            </a:r>
          </a:p>
        </p:txBody>
      </p:sp>
      <p:sp>
        <p:nvSpPr>
          <p:cNvPr id="3" name="Slide Number Placeholder 2"/>
          <p:cNvSpPr>
            <a:spLocks noGrp="1"/>
          </p:cNvSpPr>
          <p:nvPr>
            <p:ph type="sldNum" sz="quarter" idx="12"/>
          </p:nvPr>
        </p:nvSpPr>
        <p:spPr/>
        <p:txBody>
          <a:bodyPr/>
          <a:lstStyle/>
          <a:p>
            <a:fld id="{60D84F11-05DE-46DD-B96E-2F7D30FC7F31}" type="slidenum">
              <a:rPr lang="en-US" smtClean="0"/>
              <a:t>9</a:t>
            </a:fld>
            <a:endParaRPr lang="en-US"/>
          </a:p>
        </p:txBody>
      </p:sp>
    </p:spTree>
    <p:extLst>
      <p:ext uri="{BB962C8B-B14F-4D97-AF65-F5344CB8AC3E}">
        <p14:creationId xmlns:p14="http://schemas.microsoft.com/office/powerpoint/2010/main" val="1951258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2153</TotalTime>
  <Words>5869</Words>
  <Application>Microsoft Office PowerPoint</Application>
  <PresentationFormat>Widescreen</PresentationFormat>
  <Paragraphs>594</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Courier New</vt:lpstr>
      <vt:lpstr>Wingdings</vt:lpstr>
      <vt:lpstr>Office Theme</vt:lpstr>
      <vt:lpstr>Ontario Growth &amp; Yield Status and Needs Final Report</vt:lpstr>
      <vt:lpstr>Objective of Project</vt:lpstr>
      <vt:lpstr>Methods</vt:lpstr>
      <vt:lpstr>Results</vt:lpstr>
      <vt:lpstr>And now for the details</vt:lpstr>
      <vt:lpstr>Current State – legal obligation</vt:lpstr>
      <vt:lpstr>Planning Cycle</vt:lpstr>
      <vt:lpstr>Current Past state (~20-year cycle)</vt:lpstr>
      <vt:lpstr>G&amp;Y components in the planning process</vt:lpstr>
      <vt:lpstr>Uncertainty in the planning process</vt:lpstr>
      <vt:lpstr>PowerPoint Presentation</vt:lpstr>
      <vt:lpstr>How does the system work?</vt:lpstr>
      <vt:lpstr>PowerPoint Presentation</vt:lpstr>
      <vt:lpstr>PowerPoint Presentation</vt:lpstr>
      <vt:lpstr>PowerPoint Presentation</vt:lpstr>
      <vt:lpstr>PowerPoint Presentation</vt:lpstr>
      <vt:lpstr>Current State - Is the status-quo enough?</vt:lpstr>
      <vt:lpstr>Emerging Issues</vt:lpstr>
      <vt:lpstr>Barriers</vt:lpstr>
      <vt:lpstr>Next Steps</vt:lpstr>
      <vt:lpstr>Recommendations</vt:lpstr>
      <vt:lpstr>Recommendations – RACI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Ontario Growth &amp; Yield Scoping Workshops Nov/Dec 2018</dc:title>
  <dc:creator>Margaret Penner</dc:creator>
  <cp:lastModifiedBy>Margaret Penner</cp:lastModifiedBy>
  <cp:revision>141</cp:revision>
  <cp:lastPrinted>2019-06-04T18:54:15Z</cp:lastPrinted>
  <dcterms:created xsi:type="dcterms:W3CDTF">2018-10-31T12:36:39Z</dcterms:created>
  <dcterms:modified xsi:type="dcterms:W3CDTF">2019-06-07T14:45:41Z</dcterms:modified>
</cp:coreProperties>
</file>